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72" r:id="rId4"/>
    <p:sldId id="271" r:id="rId5"/>
    <p:sldId id="380" r:id="rId6"/>
    <p:sldId id="273" r:id="rId7"/>
    <p:sldId id="348" r:id="rId8"/>
    <p:sldId id="265" r:id="rId9"/>
    <p:sldId id="349" r:id="rId10"/>
    <p:sldId id="350" r:id="rId11"/>
    <p:sldId id="373" r:id="rId12"/>
    <p:sldId id="378" r:id="rId13"/>
    <p:sldId id="352" r:id="rId14"/>
    <p:sldId id="379" r:id="rId15"/>
    <p:sldId id="374" r:id="rId16"/>
    <p:sldId id="381" r:id="rId17"/>
    <p:sldId id="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6DF"/>
    <a:srgbClr val="8FB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5181" autoAdjust="0"/>
  </p:normalViewPr>
  <p:slideViewPr>
    <p:cSldViewPr snapToGrid="0">
      <p:cViewPr varScale="1">
        <p:scale>
          <a:sx n="83" d="100"/>
          <a:sy n="83" d="100"/>
        </p:scale>
        <p:origin x="67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E6491-728A-4318-A734-D02CC18AA33E}"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09EC9-9B2B-40CF-8A78-FD8DDB9CDB86}" type="slidenum">
              <a:rPr lang="en-GB" smtClean="0"/>
              <a:t>‹#›</a:t>
            </a:fld>
            <a:endParaRPr lang="en-GB"/>
          </a:p>
        </p:txBody>
      </p:sp>
    </p:spTree>
    <p:extLst>
      <p:ext uri="{BB962C8B-B14F-4D97-AF65-F5344CB8AC3E}">
        <p14:creationId xmlns:p14="http://schemas.microsoft.com/office/powerpoint/2010/main" val="367013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Why do we need an FD... 30 y saying the same things... Doing bits and pieces but without a real agreed and decisive plan...still </a:t>
            </a:r>
            <a:r>
              <a:rPr lang="en-GB" sz="2000" dirty="0" err="1"/>
              <a:t>unharmonised</a:t>
            </a:r>
            <a:r>
              <a:rPr lang="en-GB" sz="2000" dirty="0"/>
              <a:t>... NS gap... Lot of duplication... Not even if we have the money do we know exactly what to do</a:t>
            </a:r>
            <a:endParaRPr lang="en-GB" sz="1400" dirty="0"/>
          </a:p>
        </p:txBody>
      </p:sp>
      <p:sp>
        <p:nvSpPr>
          <p:cNvPr id="4" name="Slide Number Placeholder 3"/>
          <p:cNvSpPr>
            <a:spLocks noGrp="1"/>
          </p:cNvSpPr>
          <p:nvPr>
            <p:ph type="sldNum" sz="quarter" idx="5"/>
          </p:nvPr>
        </p:nvSpPr>
        <p:spPr/>
        <p:txBody>
          <a:bodyPr/>
          <a:lstStyle/>
          <a:p>
            <a:fld id="{FF209EC9-9B2B-40CF-8A78-FD8DDB9CDB86}" type="slidenum">
              <a:rPr lang="en-GB" smtClean="0"/>
              <a:t>1</a:t>
            </a:fld>
            <a:endParaRPr lang="en-GB"/>
          </a:p>
        </p:txBody>
      </p:sp>
    </p:spTree>
    <p:extLst>
      <p:ext uri="{BB962C8B-B14F-4D97-AF65-F5344CB8AC3E}">
        <p14:creationId xmlns:p14="http://schemas.microsoft.com/office/powerpoint/2010/main" val="310008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Arial" panose="020B0604020202020204" pitchFamily="34" charset="0"/>
              </a:rPr>
              <a:t>NO ONE COUNTRY CAN DO IT ON ITS OWN</a:t>
            </a:r>
          </a:p>
          <a:p>
            <a:pPr algn="l"/>
            <a:r>
              <a:rPr lang="en-GB" b="0" i="0" dirty="0">
                <a:solidFill>
                  <a:srgbClr val="222222"/>
                </a:solidFill>
                <a:effectLst/>
                <a:latin typeface="Arial" panose="020B0604020202020204" pitchFamily="34" charset="0"/>
              </a:rPr>
              <a:t>you know I do not agree on the observation approach tout-court without a validation of a model to be designed in advance. We have a lot of data and the experience from atmospheric research has tough that data are useful but not crucial provided a good theoretical framework is appropriate. Complex systems with many variables cannot be understood by the description of the properties/behaviour: we need a boost in </a:t>
            </a:r>
            <a:r>
              <a:rPr lang="en-GB" b="0" i="0" dirty="0" err="1">
                <a:solidFill>
                  <a:srgbClr val="222222"/>
                </a:solidFill>
                <a:effectLst/>
                <a:latin typeface="Arial" panose="020B0604020202020204" pitchFamily="34" charset="0"/>
              </a:rPr>
              <a:t>modeling</a:t>
            </a:r>
            <a:r>
              <a:rPr lang="en-GB" b="0" i="0" dirty="0">
                <a:solidFill>
                  <a:srgbClr val="222222"/>
                </a:solidFill>
                <a:effectLst/>
                <a:latin typeface="Arial" panose="020B0604020202020204" pitchFamily="34" charset="0"/>
              </a:rPr>
              <a:t> before asking a deluge of [expensive] data. So, ecosystem services are a fantastic product for short-term management and economic use, but accurate predictions of the dynamics of the anthropogenic impacts on marine environment are still a middle-age story.</a:t>
            </a:r>
          </a:p>
          <a:p>
            <a:pPr algn="l"/>
            <a:r>
              <a:rPr lang="en-GB" b="0" i="0" dirty="0">
                <a:solidFill>
                  <a:srgbClr val="222222"/>
                </a:solidFill>
                <a:effectLst/>
                <a:latin typeface="Arial" panose="020B0604020202020204" pitchFamily="34" charset="0"/>
              </a:rPr>
              <a:t>So, I suggest to introduce more emphases in the paragraph </a:t>
            </a:r>
            <a:r>
              <a:rPr lang="en-GB" b="1" i="0" dirty="0">
                <a:solidFill>
                  <a:srgbClr val="222222"/>
                </a:solidFill>
                <a:effectLst/>
                <a:latin typeface="Arial" panose="020B0604020202020204" pitchFamily="34" charset="0"/>
              </a:rPr>
              <a:t>We cannot manage what we do not measure and observe </a:t>
            </a:r>
            <a:r>
              <a:rPr lang="en-GB" b="0" i="0" dirty="0">
                <a:solidFill>
                  <a:srgbClr val="222222"/>
                </a:solidFill>
                <a:effectLst/>
                <a:latin typeface="Arial" panose="020B0604020202020204" pitchFamily="34" charset="0"/>
              </a:rPr>
              <a:t>on models and cross-disciplinary contribution from other scientific domains in data analysis.</a:t>
            </a:r>
          </a:p>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12</a:t>
            </a:fld>
            <a:endParaRPr lang="en-GB"/>
          </a:p>
        </p:txBody>
      </p:sp>
    </p:spTree>
    <p:extLst>
      <p:ext uri="{BB962C8B-B14F-4D97-AF65-F5344CB8AC3E}">
        <p14:creationId xmlns:p14="http://schemas.microsoft.com/office/powerpoint/2010/main" val="363997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79">
              <a:defRPr/>
            </a:pPr>
            <a:r>
              <a:rPr lang="en-GB" sz="1200" dirty="0"/>
              <a:t>Hierarchical structure (left) composed of a coordinating parent platform linked to a layer of national clone platforms forming an integrated platform of platforms….design built on the concept of a parent and members family structure……Hierarchical structure relying on a network of national system nodes coordinated by a super platform</a:t>
            </a:r>
          </a:p>
          <a:p>
            <a:endParaRPr lang="en-GB" sz="1200" dirty="0"/>
          </a:p>
          <a:p>
            <a:endParaRPr lang="en-GB" sz="1200" dirty="0"/>
          </a:p>
          <a:p>
            <a:r>
              <a:rPr lang="en-GB" sz="1200" dirty="0"/>
              <a:t>Technology including </a:t>
            </a:r>
            <a:r>
              <a:rPr lang="en-GB" sz="1200" dirty="0" err="1"/>
              <a:t>blockchain</a:t>
            </a:r>
            <a:r>
              <a:rPr lang="en-GB" sz="1200" dirty="0"/>
              <a:t> and cloud services with hyper functionalities is now allowing more sophisticated methods of federating activities and we could for example envisage a federated/congregated structure (right)</a:t>
            </a:r>
            <a:br>
              <a:rPr lang="en-GB" sz="1200" dirty="0"/>
            </a:br>
            <a:r>
              <a:rPr lang="en-GB" sz="1200" dirty="0"/>
              <a:t>consisting of peer platforms composed of national systems connected and interacting at the same level synchronously and seamlessly with no hierarchy, but functioning as one platform of platforms</a:t>
            </a:r>
          </a:p>
          <a:p>
            <a:endParaRPr lang="en-GB" dirty="0"/>
          </a:p>
        </p:txBody>
      </p:sp>
      <p:sp>
        <p:nvSpPr>
          <p:cNvPr id="4" name="Slide Number Placeholder 3"/>
          <p:cNvSpPr>
            <a:spLocks noGrp="1"/>
          </p:cNvSpPr>
          <p:nvPr>
            <p:ph type="sldNum" sz="quarter" idx="10"/>
          </p:nvPr>
        </p:nvSpPr>
        <p:spPr/>
        <p:txBody>
          <a:bodyPr/>
          <a:lstStyle/>
          <a:p>
            <a:fld id="{2071F6FA-FC29-43DC-99ED-6FA4B047813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6863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14</a:t>
            </a:fld>
            <a:endParaRPr lang="en-GB"/>
          </a:p>
        </p:txBody>
      </p:sp>
    </p:spTree>
    <p:extLst>
      <p:ext uri="{BB962C8B-B14F-4D97-AF65-F5344CB8AC3E}">
        <p14:creationId xmlns:p14="http://schemas.microsoft.com/office/powerpoint/2010/main" val="154981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15</a:t>
            </a:fld>
            <a:endParaRPr lang="en-GB"/>
          </a:p>
        </p:txBody>
      </p:sp>
    </p:spTree>
    <p:extLst>
      <p:ext uri="{BB962C8B-B14F-4D97-AF65-F5344CB8AC3E}">
        <p14:creationId xmlns:p14="http://schemas.microsoft.com/office/powerpoint/2010/main" val="57941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16</a:t>
            </a:fld>
            <a:endParaRPr lang="en-GB"/>
          </a:p>
        </p:txBody>
      </p:sp>
    </p:spTree>
    <p:extLst>
      <p:ext uri="{BB962C8B-B14F-4D97-AF65-F5344CB8AC3E}">
        <p14:creationId xmlns:p14="http://schemas.microsoft.com/office/powerpoint/2010/main" val="1169375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71F6FA-FC29-43DC-99ED-6FA4B0478131}" type="slidenum">
              <a:rPr lang="en-US" smtClean="0"/>
              <a:t>17</a:t>
            </a:fld>
            <a:endParaRPr lang="en-US"/>
          </a:p>
        </p:txBody>
      </p:sp>
    </p:spTree>
    <p:extLst>
      <p:ext uri="{BB962C8B-B14F-4D97-AF65-F5344CB8AC3E}">
        <p14:creationId xmlns:p14="http://schemas.microsoft.com/office/powerpoint/2010/main" val="100233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key enabling guiding principles and common targets, setting the basis of a </a:t>
            </a: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harmonised and shared agenda for a regional </a:t>
            </a: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marine observation </a:t>
            </a: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system of systems that we need for the future Mediterranean that we want, to be achieved by complementing and synergising efforts towards an affordable, co-designed and joint integrated sustainable endeavour in the region.</a:t>
            </a:r>
            <a:r>
              <a:rPr lang="en-GB" sz="1800" b="1"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4</a:t>
            </a:fld>
            <a:endParaRPr lang="en-GB"/>
          </a:p>
        </p:txBody>
      </p:sp>
    </p:spTree>
    <p:extLst>
      <p:ext uri="{BB962C8B-B14F-4D97-AF65-F5344CB8AC3E}">
        <p14:creationId xmlns:p14="http://schemas.microsoft.com/office/powerpoint/2010/main" val="143323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5</a:t>
            </a:fld>
            <a:endParaRPr lang="en-GB"/>
          </a:p>
        </p:txBody>
      </p:sp>
    </p:spTree>
    <p:extLst>
      <p:ext uri="{BB962C8B-B14F-4D97-AF65-F5344CB8AC3E}">
        <p14:creationId xmlns:p14="http://schemas.microsoft.com/office/powerpoint/2010/main" val="108338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Arial" panose="020B0604020202020204" pitchFamily="34" charset="0"/>
              </a:rPr>
              <a:t>you know I do not agree on the observation approach tout-court without a validation of a model to be designed in advance. We have a lot of data and the experience from atmospheric research has tough that data are useful but not crucial provided a good theoretical framework is appropriate. Complex systems with many variables cannot be understood by the description of the properties/behaviour: we need a boost in </a:t>
            </a:r>
            <a:r>
              <a:rPr lang="en-GB" b="0" i="0" dirty="0" err="1">
                <a:solidFill>
                  <a:srgbClr val="222222"/>
                </a:solidFill>
                <a:effectLst/>
                <a:latin typeface="Arial" panose="020B0604020202020204" pitchFamily="34" charset="0"/>
              </a:rPr>
              <a:t>modeling</a:t>
            </a:r>
            <a:r>
              <a:rPr lang="en-GB" b="0" i="0" dirty="0">
                <a:solidFill>
                  <a:srgbClr val="222222"/>
                </a:solidFill>
                <a:effectLst/>
                <a:latin typeface="Arial" panose="020B0604020202020204" pitchFamily="34" charset="0"/>
              </a:rPr>
              <a:t> before asking a deluge of [expensive] data. So, ecosystem services are a fantastic product for short-term management and economic use, but accurate predictions of the dynamics of the anthropogenic impacts on marine environment are still a middle-age story.</a:t>
            </a:r>
          </a:p>
          <a:p>
            <a:pPr algn="l"/>
            <a:r>
              <a:rPr lang="en-GB" b="0" i="0" dirty="0">
                <a:solidFill>
                  <a:srgbClr val="222222"/>
                </a:solidFill>
                <a:effectLst/>
                <a:latin typeface="Arial" panose="020B0604020202020204" pitchFamily="34" charset="0"/>
              </a:rPr>
              <a:t>So, I suggest to introduce more emphases in the paragraph </a:t>
            </a:r>
            <a:r>
              <a:rPr lang="en-GB" b="1" i="0" dirty="0">
                <a:solidFill>
                  <a:srgbClr val="222222"/>
                </a:solidFill>
                <a:effectLst/>
                <a:latin typeface="Arial" panose="020B0604020202020204" pitchFamily="34" charset="0"/>
              </a:rPr>
              <a:t>We cannot manage what we do not measure and observe </a:t>
            </a:r>
            <a:r>
              <a:rPr lang="en-GB" b="0" i="0" dirty="0">
                <a:solidFill>
                  <a:srgbClr val="222222"/>
                </a:solidFill>
                <a:effectLst/>
                <a:latin typeface="Arial" panose="020B0604020202020204" pitchFamily="34" charset="0"/>
              </a:rPr>
              <a:t>on models and cross-disciplinary contribution from other scientific domains in data analysis.</a:t>
            </a:r>
          </a:p>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6</a:t>
            </a:fld>
            <a:endParaRPr lang="en-GB"/>
          </a:p>
        </p:txBody>
      </p:sp>
    </p:spTree>
    <p:extLst>
      <p:ext uri="{BB962C8B-B14F-4D97-AF65-F5344CB8AC3E}">
        <p14:creationId xmlns:p14="http://schemas.microsoft.com/office/powerpoint/2010/main" val="370453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Q3./ The coastal seas present a formidable challenge to understand their intricate hydrodynamics.... even more complex when it comes to understand the biogeochemistry and how the physical </a:t>
            </a:r>
            <a:r>
              <a:rPr lang="en-GB" sz="1200" kern="1200" dirty="0" err="1">
                <a:solidFill>
                  <a:schemeClr val="tx1"/>
                </a:solidFill>
                <a:effectLst/>
                <a:latin typeface="+mn-lt"/>
                <a:ea typeface="+mn-ea"/>
                <a:cs typeface="+mn-cs"/>
              </a:rPr>
              <a:t>forcings</a:t>
            </a:r>
            <a:r>
              <a:rPr lang="en-GB" sz="1200" kern="1200" dirty="0">
                <a:solidFill>
                  <a:schemeClr val="tx1"/>
                </a:solidFill>
                <a:effectLst/>
                <a:latin typeface="+mn-lt"/>
                <a:ea typeface="+mn-ea"/>
                <a:cs typeface="+mn-cs"/>
              </a:rPr>
              <a:t> impact and link to the biology. </a:t>
            </a:r>
            <a:r>
              <a:rPr lang="en-GB" sz="1200" b="0" i="0" u="none" strike="noStrike" kern="1200" baseline="0" dirty="0">
                <a:solidFill>
                  <a:schemeClr val="tx1"/>
                </a:solidFill>
                <a:effectLst/>
                <a:latin typeface="+mn-lt"/>
                <a:ea typeface="+mn-ea"/>
                <a:cs typeface="+mn-cs"/>
              </a:rPr>
              <a:t>T</a:t>
            </a:r>
            <a:r>
              <a:rPr lang="en-GB" sz="1200" b="0" i="0" u="none" strike="noStrike" kern="1200" baseline="0" dirty="0">
                <a:solidFill>
                  <a:schemeClr val="tx1"/>
                </a:solidFill>
                <a:latin typeface="+mn-lt"/>
                <a:ea typeface="+mn-ea"/>
                <a:cs typeface="+mn-cs"/>
              </a:rPr>
              <a:t>he coastal ocean is a dynamic area, with high spatial and temporal variability, enhanced diurnal variability, and with other processes to be accounted for when compared to the open ocean. </a:t>
            </a:r>
            <a:r>
              <a:rPr lang="en-GB" sz="1200" kern="1200" dirty="0">
                <a:solidFill>
                  <a:schemeClr val="tx1"/>
                </a:solidFill>
                <a:effectLst/>
                <a:latin typeface="+mn-lt"/>
                <a:ea typeface="+mn-ea"/>
                <a:cs typeface="+mn-cs"/>
              </a:rPr>
              <a:t>The challenges are indeed of a more complex nature than in the shelf and ocean scale.... There is also the interaction with the land on one side, and the forcing by the shelf water on the open sea end. Which are the observation strategies needed to capture the intricacies of the coastal seas to the level need by users? ….eg What to measure and where in a gulf or coastal embayment; some guidelines on how to do observations?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Cascade of buoys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Providing observations at different scales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Offshore</a:t>
            </a:r>
            <a:r>
              <a:rPr lang="en-GB" sz="1200" kern="1200" baseline="0" dirty="0">
                <a:solidFill>
                  <a:schemeClr val="tx1"/>
                </a:solidFill>
                <a:effectLst/>
                <a:latin typeface="+mn-lt"/>
                <a:ea typeface="+mn-ea"/>
                <a:cs typeface="+mn-cs"/>
              </a:rPr>
              <a:t> buoy to monitor the larger scales and use with regional and shelf scale models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Coastal buoy providing direct observations for BCs or assimilation in ultra high resolution nearshore models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a:solidFill>
                  <a:schemeClr val="tx1"/>
                </a:solidFill>
                <a:effectLst/>
                <a:latin typeface="+mn-lt"/>
                <a:ea typeface="+mn-ea"/>
                <a:cs typeface="+mn-cs"/>
              </a:rPr>
              <a:t>Nearshore observing stations in the form of multi-parametric benthic landers measuring biochemical parameters, underwater noise, nutrient/sediment loads, pollution……and sustained by functional routine monitoring of the marine ecosystem components (fauna, flora and habitats) through a set of essential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Ultra high resolution models are </a:t>
            </a:r>
            <a:r>
              <a:rPr lang="en-GB" sz="1200" kern="1200" dirty="0" err="1">
                <a:solidFill>
                  <a:schemeClr val="tx1"/>
                </a:solidFill>
                <a:effectLst/>
                <a:latin typeface="+mn-lt"/>
                <a:ea typeface="+mn-ea"/>
                <a:cs typeface="+mn-cs"/>
              </a:rPr>
              <a:t>translocatable</a:t>
            </a:r>
            <a:r>
              <a:rPr lang="en-GB" sz="1200" kern="1200" dirty="0">
                <a:solidFill>
                  <a:schemeClr val="tx1"/>
                </a:solidFill>
                <a:effectLst/>
                <a:latin typeface="+mn-lt"/>
                <a:ea typeface="+mn-ea"/>
                <a:cs typeface="+mn-cs"/>
              </a:rPr>
              <a:t> models that can be applied in different nearshore marine</a:t>
            </a:r>
            <a:r>
              <a:rPr lang="en-GB" sz="1200" kern="1200" baseline="0" dirty="0">
                <a:solidFill>
                  <a:schemeClr val="tx1"/>
                </a:solidFill>
                <a:effectLst/>
                <a:latin typeface="+mn-lt"/>
                <a:ea typeface="+mn-ea"/>
                <a:cs typeface="+mn-cs"/>
              </a:rPr>
              <a:t> areas to provide simulations of basic physical parameters describing the thermodynamics and energy/water fluxes (currents, waves, S and T, air-sea fluxes); process models describe ecosystem processes including biogeochemistry, sediment fluxes, water quality, ecology.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sure observations on their own are not sufficient to monitor hazards in the dynamic coastal zones which are characterised</a:t>
            </a:r>
            <a:r>
              <a:rPr lang="en-GB" baseline="0" dirty="0"/>
              <a:t> by shorter-scale variability.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While satellite observations are an essential source of information to monitor </a:t>
            </a:r>
            <a:r>
              <a:rPr lang="en-GB" sz="1200" b="0" i="0" u="none" strike="noStrike" kern="1200" baseline="0" dirty="0" err="1">
                <a:solidFill>
                  <a:schemeClr val="tx1"/>
                </a:solidFill>
                <a:latin typeface="+mn-lt"/>
                <a:ea typeface="+mn-ea"/>
                <a:cs typeface="+mn-cs"/>
              </a:rPr>
              <a:t>metocean</a:t>
            </a:r>
            <a:r>
              <a:rPr lang="en-GB" sz="1200" b="0" i="0" u="none" strike="noStrike" kern="1200" baseline="0" dirty="0">
                <a:solidFill>
                  <a:schemeClr val="tx1"/>
                </a:solidFill>
                <a:latin typeface="+mn-lt"/>
                <a:ea typeface="+mn-ea"/>
                <a:cs typeface="+mn-cs"/>
              </a:rPr>
              <a:t> variables that are relevant to coastal hazards, they are often limited to the ocean surface, and do not provide the temporal coverage required at the coastal scale. Integrating satellite observations of the ocean surface and sparse in situ coastal observations into operational numerical global, regional or coastal models enables a synoptic 4D monitoring of the many ocean variables, including those non-observed variables, and improves the models’ accuracy and prediction skills (e.g., Le </a:t>
            </a:r>
            <a:r>
              <a:rPr lang="en-GB" sz="1200" b="0" i="0" u="none" strike="noStrike" kern="1200" baseline="0" dirty="0" err="1">
                <a:solidFill>
                  <a:schemeClr val="tx1"/>
                </a:solidFill>
                <a:latin typeface="+mn-lt"/>
                <a:ea typeface="+mn-ea"/>
                <a:cs typeface="+mn-cs"/>
              </a:rPr>
              <a:t>Traon</a:t>
            </a:r>
            <a:r>
              <a:rPr lang="en-GB" sz="1200" b="0" i="0" u="none" strike="noStrike" kern="1200" baseline="0" dirty="0">
                <a:solidFill>
                  <a:schemeClr val="tx1"/>
                </a:solidFill>
                <a:latin typeface="+mn-lt"/>
                <a:ea typeface="+mn-ea"/>
                <a:cs typeface="+mn-cs"/>
              </a:rPr>
              <a:t> et al. 2015; </a:t>
            </a:r>
            <a:r>
              <a:rPr lang="en-GB" sz="1200" b="0" i="0" u="none" strike="noStrike" kern="1200" baseline="0" dirty="0" err="1">
                <a:solidFill>
                  <a:schemeClr val="tx1"/>
                </a:solidFill>
                <a:latin typeface="+mn-lt"/>
                <a:ea typeface="+mn-ea"/>
                <a:cs typeface="+mn-cs"/>
              </a:rPr>
              <a:t>Tonani</a:t>
            </a:r>
            <a:r>
              <a:rPr lang="en-GB" sz="1200" b="0" i="0" u="none" strike="noStrike" kern="1200" baseline="0" dirty="0">
                <a:solidFill>
                  <a:schemeClr val="tx1"/>
                </a:solidFill>
                <a:latin typeface="+mn-lt"/>
                <a:ea typeface="+mn-ea"/>
                <a:cs typeface="+mn-cs"/>
              </a:rPr>
              <a:t> et al. 2015).</a:t>
            </a:r>
          </a:p>
          <a:p>
            <a:endParaRPr lang="en-GB" dirty="0"/>
          </a:p>
          <a:p>
            <a:r>
              <a:rPr lang="en-GB" sz="1200" kern="1200" dirty="0">
                <a:solidFill>
                  <a:schemeClr val="tx1"/>
                </a:solidFill>
                <a:effectLst/>
                <a:latin typeface="+mn-lt"/>
                <a:ea typeface="+mn-ea"/>
                <a:cs typeface="+mn-cs"/>
              </a:rPr>
              <a:t>Q2./ It is probably a common approach that of using observations, principally EO, in the offshore marine domains to assimilate into numerical models and use models to improve the knowledge and forecasting skills of ocean scale and shelf scale dynamics and processes. We then use downscaling techniques with higher resolution models to reach closer to shore, check against observations in the coastal areas, and thus resolve the needs to extended assessments in gulfs, coastal </a:t>
            </a:r>
            <a:r>
              <a:rPr lang="en-GB" sz="1200" kern="1200" dirty="0" err="1">
                <a:solidFill>
                  <a:schemeClr val="tx1"/>
                </a:solidFill>
                <a:effectLst/>
                <a:latin typeface="+mn-lt"/>
                <a:ea typeface="+mn-ea"/>
                <a:cs typeface="+mn-cs"/>
              </a:rPr>
              <a:t>embayments</a:t>
            </a:r>
            <a:r>
              <a:rPr lang="en-GB" sz="1200" kern="1200" dirty="0">
                <a:solidFill>
                  <a:schemeClr val="tx1"/>
                </a:solidFill>
                <a:effectLst/>
                <a:latin typeface="+mn-lt"/>
                <a:ea typeface="+mn-ea"/>
                <a:cs typeface="+mn-cs"/>
              </a:rPr>
              <a:t>, river deltas and coastal sea domains in general where certainly no practical coastal observing can resolve the scale of processes in such domains. </a:t>
            </a:r>
          </a:p>
          <a:p>
            <a:r>
              <a:rPr lang="en-GB" sz="1200" kern="1200" dirty="0">
                <a:solidFill>
                  <a:schemeClr val="tx1"/>
                </a:solidFill>
                <a:effectLst/>
                <a:latin typeface="+mn-lt"/>
                <a:ea typeface="+mn-ea"/>
                <a:cs typeface="+mn-cs"/>
              </a:rPr>
              <a:t>.... Is this approach the most sensible to follow? Are there other solutions that can be proposed?</a:t>
            </a:r>
          </a:p>
          <a:p>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more commonly assimilated satellite observations in ocean models are SST, sea level, Chlorophyll-a concentration, significant wave height (with progress regarding the assimilation of directional wave spectra), and sea-ice parameters. As for atmospheric models, used to force ocean models, they also assimilate EO data, notably </a:t>
            </a:r>
            <a:r>
              <a:rPr lang="en-GB" sz="1200" b="0" i="0" u="none" strike="noStrike" kern="1200" baseline="0" dirty="0" err="1">
                <a:solidFill>
                  <a:schemeClr val="tx1"/>
                </a:solidFill>
                <a:latin typeface="+mn-lt"/>
                <a:ea typeface="+mn-ea"/>
                <a:cs typeface="+mn-cs"/>
              </a:rPr>
              <a:t>scatterometer</a:t>
            </a:r>
            <a:r>
              <a:rPr lang="en-GB" sz="1200" b="0" i="0" u="none" strike="noStrike" kern="1200" baseline="0" dirty="0">
                <a:solidFill>
                  <a:schemeClr val="tx1"/>
                </a:solidFill>
                <a:latin typeface="+mn-lt"/>
                <a:ea typeface="+mn-ea"/>
                <a:cs typeface="+mn-cs"/>
              </a:rPr>
              <a:t> ocean vector winds, SST and significant wave height (e.g., ERA5 reanalysis, </a:t>
            </a:r>
            <a:r>
              <a:rPr lang="en-GB" sz="1200" b="0" i="0" u="none" strike="noStrike" kern="1200" baseline="0" dirty="0" err="1">
                <a:solidFill>
                  <a:schemeClr val="tx1"/>
                </a:solidFill>
                <a:latin typeface="+mn-lt"/>
                <a:ea typeface="+mn-ea"/>
                <a:cs typeface="+mn-cs"/>
              </a:rPr>
              <a:t>Hersbach</a:t>
            </a:r>
            <a:r>
              <a:rPr lang="en-GB" sz="1200" b="0" i="0" u="none" strike="noStrike" kern="1200" baseline="0" dirty="0">
                <a:solidFill>
                  <a:schemeClr val="tx1"/>
                </a:solidFill>
                <a:latin typeface="+mn-lt"/>
                <a:ea typeface="+mn-ea"/>
                <a:cs typeface="+mn-cs"/>
              </a:rPr>
              <a:t> et al. 2019).</a:t>
            </a:r>
          </a:p>
          <a:p>
            <a:r>
              <a:rPr lang="en-GB" sz="1200" b="0" i="0" u="none" strike="noStrike" kern="1200" baseline="0" dirty="0">
                <a:solidFill>
                  <a:schemeClr val="tx1"/>
                </a:solidFill>
                <a:latin typeface="+mn-lt"/>
                <a:ea typeface="+mn-ea"/>
                <a:cs typeface="+mn-cs"/>
              </a:rPr>
              <a:t>Such integrated systems are the backbone of reanalyses (coherent historical representation of the ocean state over the past decades) and short-term forecasts (up to 10 days) of the physical and biogeochemical ocean states. The outputs can then be used for diverse applications related to coastal hazards. </a:t>
            </a:r>
          </a:p>
        </p:txBody>
      </p:sp>
      <p:sp>
        <p:nvSpPr>
          <p:cNvPr id="4" name="Slide Number Placeholder 3"/>
          <p:cNvSpPr>
            <a:spLocks noGrp="1"/>
          </p:cNvSpPr>
          <p:nvPr>
            <p:ph type="sldNum" sz="quarter" idx="10"/>
          </p:nvPr>
        </p:nvSpPr>
        <p:spPr/>
        <p:txBody>
          <a:bodyPr/>
          <a:lstStyle/>
          <a:p>
            <a:fld id="{77BA7588-F52E-4A5E-B4BA-CE1A17115BF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57549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31B4E"/>
                </a:solidFill>
                <a:effectLst/>
                <a:latin typeface="Tahoma" panose="020B0604030504040204" pitchFamily="34" charset="0"/>
                <a:ea typeface="Times New Roman" panose="02020603050405020304" pitchFamily="18" charset="0"/>
              </a:rPr>
              <a:t>An ambitious set of guiding proposals are set in the Framework Document aiming to design, build and implement the </a:t>
            </a:r>
            <a:r>
              <a:rPr lang="en-GB" sz="1800" dirty="0">
                <a:solidFill>
                  <a:srgbClr val="031B4E"/>
                </a:solidFill>
                <a:effectLst/>
                <a:latin typeface="Tahoma" panose="020B0604030504040204" pitchFamily="34" charset="0"/>
                <a:ea typeface="Tahoma" panose="020B0604030504040204" pitchFamily="34" charset="0"/>
              </a:rPr>
              <a:t>multi-scale system of marine observations</a:t>
            </a:r>
            <a:r>
              <a:rPr lang="en-US" sz="1800" dirty="0">
                <a:solidFill>
                  <a:srgbClr val="031B4E"/>
                </a:solidFill>
                <a:effectLst/>
                <a:latin typeface="Tahoma" panose="020B0604030504040204" pitchFamily="34" charset="0"/>
                <a:ea typeface="Times New Roman" panose="02020603050405020304" pitchFamily="18" charset="0"/>
              </a:rPr>
              <a:t>. These actions do not come without bottlenecks and major hurdles to overcome. The </a:t>
            </a:r>
            <a:r>
              <a:rPr lang="en-GB" sz="1800" dirty="0">
                <a:solidFill>
                  <a:srgbClr val="031B4E"/>
                </a:solidFill>
                <a:effectLst/>
                <a:latin typeface="Tahoma" panose="020B0604030504040204" pitchFamily="34" charset="0"/>
                <a:ea typeface="Tahoma" panose="020B0604030504040204" pitchFamily="34" charset="0"/>
              </a:rPr>
              <a:t>envisioned mult</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i</a:t>
            </a:r>
            <a:r>
              <a:rPr lang="en-GB" sz="1800" dirty="0">
                <a:solidFill>
                  <a:srgbClr val="031B4E"/>
                </a:solidFill>
                <a:effectLst/>
                <a:latin typeface="Tahoma" panose="020B0604030504040204" pitchFamily="34" charset="0"/>
                <a:ea typeface="Tahoma" panose="020B0604030504040204" pitchFamily="34" charset="0"/>
              </a:rPr>
              <a:t>-level governance approach provides the pillars to primarily connect and synergise </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the </a:t>
            </a:r>
            <a:r>
              <a:rPr lang="en-GB" sz="1800" dirty="0">
                <a:solidFill>
                  <a:srgbClr val="031B4E"/>
                </a:solidFill>
                <a:effectLst/>
                <a:latin typeface="Tahoma" panose="020B0604030504040204" pitchFamily="34" charset="0"/>
                <a:ea typeface="Tahoma" panose="020B0604030504040204" pitchFamily="34" charset="0"/>
              </a:rPr>
              <a:t>numerous and diverse actors within and across countries, </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operating</a:t>
            </a:r>
            <a:r>
              <a:rPr lang="en-GB" sz="1800" dirty="0">
                <a:solidFill>
                  <a:srgbClr val="031B4E"/>
                </a:solidFill>
                <a:effectLst/>
                <a:latin typeface="Tahoma" panose="020B0604030504040204" pitchFamily="34" charset="0"/>
                <a:ea typeface="Tahoma" panose="020B0604030504040204" pitchFamily="34" charset="0"/>
              </a:rPr>
              <a:t> at different institutional, geographic and sectoral levels; it stimulates the </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greater</a:t>
            </a:r>
            <a:r>
              <a:rPr lang="en-GB" sz="1800" dirty="0">
                <a:solidFill>
                  <a:srgbClr val="031B4E"/>
                </a:solidFill>
                <a:effectLst/>
                <a:latin typeface="Tahoma" panose="020B0604030504040204" pitchFamily="34" charset="0"/>
                <a:ea typeface="Tahoma" panose="020B0604030504040204" pitchFamily="34" charset="0"/>
              </a:rPr>
              <a:t> involvement of the </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broader</a:t>
            </a:r>
            <a:r>
              <a:rPr lang="en-GB" sz="1800" dirty="0">
                <a:solidFill>
                  <a:srgbClr val="031B4E"/>
                </a:solidFill>
                <a:effectLst/>
                <a:latin typeface="Tahoma" panose="020B0604030504040204" pitchFamily="34" charset="0"/>
                <a:ea typeface="Tahoma" panose="020B0604030504040204" pitchFamily="34" charset="0"/>
              </a:rPr>
              <a:t> user community to better align with societal </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needs</a:t>
            </a:r>
            <a:r>
              <a:rPr lang="en-GB" sz="1800" dirty="0">
                <a:solidFill>
                  <a:srgbClr val="031B4E"/>
                </a:solidFill>
                <a:effectLst/>
                <a:latin typeface="Tahoma" panose="020B0604030504040204" pitchFamily="34" charset="0"/>
                <a:ea typeface="Tahoma" panose="020B0604030504040204" pitchFamily="34" charset="0"/>
              </a:rPr>
              <a:t>, supports the science-policy interface, and steers the sustainable development of the sea. More than a creation from scratch, it relies on proven experiences such as the Barcelona Convention and its engagement with the Contracting Parties covering most of the riparian countries, within which an enhanced approach can find its roots and evolve; further utilising existing mechanisms such as the Joint Programming Initiative Healthy and Productive Seas and Oceans (JPI Oceans), and the Sustainable Blue Economy Partnership (SBEP) that can be adopted to specifically fit the Mediterranean context. </a:t>
            </a:r>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8</a:t>
            </a:fld>
            <a:endParaRPr lang="en-GB"/>
          </a:p>
        </p:txBody>
      </p:sp>
    </p:spTree>
    <p:extLst>
      <p:ext uri="{BB962C8B-B14F-4D97-AF65-F5344CB8AC3E}">
        <p14:creationId xmlns:p14="http://schemas.microsoft.com/office/powerpoint/2010/main" val="215196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Of particular importance for the monitoring of coastal </a:t>
            </a:r>
            <a:r>
              <a:rPr lang="en-GB" sz="1200" b="0" i="0" u="none" strike="noStrike" kern="1200" baseline="0" dirty="0" err="1">
                <a:solidFill>
                  <a:schemeClr val="tx1"/>
                </a:solidFill>
                <a:latin typeface="+mn-lt"/>
                <a:ea typeface="+mn-ea"/>
                <a:cs typeface="+mn-cs"/>
              </a:rPr>
              <a:t>metocean</a:t>
            </a:r>
            <a:r>
              <a:rPr lang="en-GB" sz="1200" b="0" i="0" u="none" strike="noStrike" kern="1200" baseline="0" dirty="0">
                <a:solidFill>
                  <a:schemeClr val="tx1"/>
                </a:solidFill>
                <a:latin typeface="+mn-lt"/>
                <a:ea typeface="+mn-ea"/>
                <a:cs typeface="+mn-cs"/>
              </a:rPr>
              <a:t> conditions and hazards are the marine and land services of Copernicus (aka CMEMS</a:t>
            </a:r>
          </a:p>
          <a:p>
            <a:r>
              <a:rPr lang="en-GB" sz="1200" b="0" i="0" u="none" strike="noStrike" kern="1200" baseline="0" dirty="0">
                <a:solidFill>
                  <a:schemeClr val="tx1"/>
                </a:solidFill>
                <a:latin typeface="+mn-lt"/>
                <a:ea typeface="+mn-ea"/>
                <a:cs typeface="+mn-cs"/>
              </a:rPr>
              <a:t>and CLMS, respectively). These two complementary services are developing their offer for coastal zone users. For instance, CMEMS is currently providing satellite level-3 and -4 data for many relevant </a:t>
            </a:r>
            <a:r>
              <a:rPr lang="en-GB" sz="1200" b="0" i="0" u="none" strike="noStrike" kern="1200" baseline="0" dirty="0" err="1">
                <a:solidFill>
                  <a:schemeClr val="tx1"/>
                </a:solidFill>
                <a:latin typeface="+mn-lt"/>
                <a:ea typeface="+mn-ea"/>
                <a:cs typeface="+mn-cs"/>
              </a:rPr>
              <a:t>metocean</a:t>
            </a:r>
            <a:r>
              <a:rPr lang="en-GB" sz="1200" b="0" i="0" u="none" strike="noStrike" kern="1200" baseline="0" dirty="0">
                <a:solidFill>
                  <a:schemeClr val="tx1"/>
                </a:solidFill>
                <a:latin typeface="+mn-lt"/>
                <a:ea typeface="+mn-ea"/>
                <a:cs typeface="+mn-cs"/>
              </a:rPr>
              <a:t> variables as well as global and regional reanalyses, </a:t>
            </a:r>
            <a:r>
              <a:rPr lang="en-GB" sz="1200" b="0" i="0" u="none" strike="noStrike" kern="1200" baseline="0" dirty="0" err="1">
                <a:solidFill>
                  <a:schemeClr val="tx1"/>
                </a:solidFill>
                <a:latin typeface="+mn-lt"/>
                <a:ea typeface="+mn-ea"/>
                <a:cs typeface="+mn-cs"/>
              </a:rPr>
              <a:t>nowcasts</a:t>
            </a:r>
            <a:r>
              <a:rPr lang="en-GB" sz="1200" b="0" i="0" u="none" strike="noStrike" kern="1200" baseline="0" dirty="0">
                <a:solidFill>
                  <a:schemeClr val="tx1"/>
                </a:solidFill>
                <a:latin typeface="+mn-lt"/>
                <a:ea typeface="+mn-ea"/>
                <a:cs typeface="+mn-cs"/>
              </a:rPr>
              <a:t>, and forecasts of the ocean physical (including waves) and biogeochemical states.</a:t>
            </a:r>
          </a:p>
          <a:p>
            <a:r>
              <a:rPr lang="en-GB" sz="1200" b="0" i="0" u="none" strike="noStrike" kern="1200" baseline="0" dirty="0">
                <a:solidFill>
                  <a:schemeClr val="tx1"/>
                </a:solidFill>
                <a:latin typeface="+mn-lt"/>
                <a:ea typeface="+mn-ea"/>
                <a:cs typeface="+mn-cs"/>
              </a:rPr>
              <a:t>CMEMS is continuously evolving with more coupled models, increased resolution, improved algorithms to better process satellite observations in the coastal zone, etc.</a:t>
            </a:r>
          </a:p>
          <a:p>
            <a:r>
              <a:rPr lang="en-GB" sz="1200" b="0" i="0" u="none" strike="noStrike" kern="1200" baseline="0" dirty="0">
                <a:solidFill>
                  <a:schemeClr val="tx1"/>
                </a:solidFill>
                <a:latin typeface="+mn-lt"/>
                <a:ea typeface="+mn-ea"/>
                <a:cs typeface="+mn-cs"/>
              </a:rPr>
              <a:t>CMEMS will keep evolving in the long-term to monitor and forecast the ocean at finer scales, to improve the monitoring of coastal zones, and to provide a more seamless and better forcing for very-high resolution coastal models (Le </a:t>
            </a:r>
            <a:r>
              <a:rPr lang="en-GB" sz="1200" b="0" i="0" u="none" strike="noStrike" kern="1200" baseline="0" dirty="0" err="1">
                <a:solidFill>
                  <a:schemeClr val="tx1"/>
                </a:solidFill>
                <a:latin typeface="+mn-lt"/>
                <a:ea typeface="+mn-ea"/>
                <a:cs typeface="+mn-cs"/>
              </a:rPr>
              <a:t>Traon</a:t>
            </a:r>
            <a:r>
              <a:rPr lang="en-GB" sz="1200" b="0" i="0" u="none" strike="noStrike" kern="1200" baseline="0" dirty="0">
                <a:solidFill>
                  <a:schemeClr val="tx1"/>
                </a:solidFill>
                <a:latin typeface="+mn-lt"/>
                <a:ea typeface="+mn-ea"/>
                <a:cs typeface="+mn-cs"/>
              </a:rPr>
              <a:t> et al. 2019). Finer-scale upper-ocean dynamics and surface currents monitoring and forecasting in particular is essential for key hazards such as maritime safety, maritime transport, search and rescue, drift </a:t>
            </a:r>
            <a:r>
              <a:rPr lang="en-GB" sz="1200" b="0" i="0" u="none" strike="noStrike" kern="1200" baseline="0" dirty="0" err="1">
                <a:solidFill>
                  <a:schemeClr val="tx1"/>
                </a:solidFill>
                <a:latin typeface="+mn-lt"/>
                <a:ea typeface="+mn-ea"/>
                <a:cs typeface="+mn-cs"/>
              </a:rPr>
              <a:t>modeling</a:t>
            </a:r>
            <a:r>
              <a:rPr lang="en-GB" sz="1200" b="0" i="0" u="none" strike="noStrike" kern="1200" baseline="0" dirty="0">
                <a:solidFill>
                  <a:schemeClr val="tx1"/>
                </a:solidFill>
                <a:latin typeface="+mn-lt"/>
                <a:ea typeface="+mn-ea"/>
                <a:cs typeface="+mn-cs"/>
              </a:rPr>
              <a:t>, riverine influence in the coastal environment, pollution monitoring and offshore operations. Yet, regional high-resolution </a:t>
            </a:r>
            <a:r>
              <a:rPr lang="en-GB" sz="1200" b="0" i="0" u="none" strike="noStrike" kern="1200" baseline="0" dirty="0" err="1">
                <a:solidFill>
                  <a:schemeClr val="tx1"/>
                </a:solidFill>
                <a:latin typeface="+mn-lt"/>
                <a:ea typeface="+mn-ea"/>
                <a:cs typeface="+mn-cs"/>
              </a:rPr>
              <a:t>modeling</a:t>
            </a:r>
            <a:r>
              <a:rPr lang="en-GB" sz="1200" b="0" i="0" u="none" strike="noStrike" kern="1200" baseline="0" dirty="0">
                <a:solidFill>
                  <a:schemeClr val="tx1"/>
                </a:solidFill>
                <a:latin typeface="+mn-lt"/>
                <a:ea typeface="+mn-ea"/>
                <a:cs typeface="+mn-cs"/>
              </a:rPr>
              <a:t> (e.g., (sub)kilometric scale) comes with challenges for the integration of high-resolution satellite (e.g., wide-swath altimetry) and in situ (e.g., HFR) observations. CMEMS and CLMS are also targeting a better dynamic characterization of the coastal zone (Sect. 2) and of river discharges monitoring and forecasting.</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is going to open up large data realms and local sources as the demand for data is expected to make paradigm leaps since it is being considered as an essential ingredient for economic growth in general in the national data ecosystem. The proposal is then to help nations follow common paths towards organising their national data and it is essential are similar and not just compatible.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Moreover member state systems are closer to the user niches and better serve the national needs in the first place. </a:t>
            </a:r>
            <a:endParaRPr lang="en-GB" dirty="0"/>
          </a:p>
        </p:txBody>
      </p:sp>
      <p:sp>
        <p:nvSpPr>
          <p:cNvPr id="4" name="Slide Number Placeholder 3"/>
          <p:cNvSpPr>
            <a:spLocks noGrp="1"/>
          </p:cNvSpPr>
          <p:nvPr>
            <p:ph type="sldNum" sz="quarter" idx="10"/>
          </p:nvPr>
        </p:nvSpPr>
        <p:spPr/>
        <p:txBody>
          <a:bodyPr/>
          <a:lstStyle/>
          <a:p>
            <a:fld id="{77BA7588-F52E-4A5E-B4BA-CE1A17115BF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65919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BA7588-F52E-4A5E-B4BA-CE1A17115BF1}"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37387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Arial" panose="020B0604020202020204" pitchFamily="34" charset="0"/>
              </a:rPr>
              <a:t>NO ONE COUNTRY CAN DO IT ON ITS OWN</a:t>
            </a:r>
          </a:p>
          <a:p>
            <a:pPr algn="l"/>
            <a:r>
              <a:rPr lang="en-GB" b="0" i="0" dirty="0">
                <a:solidFill>
                  <a:srgbClr val="222222"/>
                </a:solidFill>
                <a:effectLst/>
                <a:latin typeface="Arial" panose="020B0604020202020204" pitchFamily="34" charset="0"/>
              </a:rPr>
              <a:t>you know I do not agree on the observation approach tout-court without a validation of a model to be designed in advance. We have a lot of data and the experience from atmospheric research has tough that data are useful but not crucial provided a good theoretical framework is appropriate. Complex systems with many variables cannot be understood by the description of the properties/behaviour: we need a boost in </a:t>
            </a:r>
            <a:r>
              <a:rPr lang="en-GB" b="0" i="0" dirty="0" err="1">
                <a:solidFill>
                  <a:srgbClr val="222222"/>
                </a:solidFill>
                <a:effectLst/>
                <a:latin typeface="Arial" panose="020B0604020202020204" pitchFamily="34" charset="0"/>
              </a:rPr>
              <a:t>modeling</a:t>
            </a:r>
            <a:r>
              <a:rPr lang="en-GB" b="0" i="0" dirty="0">
                <a:solidFill>
                  <a:srgbClr val="222222"/>
                </a:solidFill>
                <a:effectLst/>
                <a:latin typeface="Arial" panose="020B0604020202020204" pitchFamily="34" charset="0"/>
              </a:rPr>
              <a:t> before asking a deluge of [expensive] data. So, ecosystem services are a fantastic product for short-term management and economic use, but accurate predictions of the dynamics of the anthropogenic impacts on marine environment are still a middle-age story.</a:t>
            </a:r>
          </a:p>
          <a:p>
            <a:pPr algn="l"/>
            <a:r>
              <a:rPr lang="en-GB" b="0" i="0" dirty="0">
                <a:solidFill>
                  <a:srgbClr val="222222"/>
                </a:solidFill>
                <a:effectLst/>
                <a:latin typeface="Arial" panose="020B0604020202020204" pitchFamily="34" charset="0"/>
              </a:rPr>
              <a:t>So, I suggest to introduce more emphases in the paragraph </a:t>
            </a:r>
            <a:r>
              <a:rPr lang="en-GB" b="1" i="0" dirty="0">
                <a:solidFill>
                  <a:srgbClr val="222222"/>
                </a:solidFill>
                <a:effectLst/>
                <a:latin typeface="Arial" panose="020B0604020202020204" pitchFamily="34" charset="0"/>
              </a:rPr>
              <a:t>We cannot manage what we do not measure and observe </a:t>
            </a:r>
            <a:r>
              <a:rPr lang="en-GB" b="0" i="0" dirty="0">
                <a:solidFill>
                  <a:srgbClr val="222222"/>
                </a:solidFill>
                <a:effectLst/>
                <a:latin typeface="Arial" panose="020B0604020202020204" pitchFamily="34" charset="0"/>
              </a:rPr>
              <a:t>on models and cross-disciplinary contribution from other scientific domains in data analysis.</a:t>
            </a:r>
          </a:p>
          <a:p>
            <a:endParaRPr lang="en-GB" dirty="0"/>
          </a:p>
        </p:txBody>
      </p:sp>
      <p:sp>
        <p:nvSpPr>
          <p:cNvPr id="4" name="Slide Number Placeholder 3"/>
          <p:cNvSpPr>
            <a:spLocks noGrp="1"/>
          </p:cNvSpPr>
          <p:nvPr>
            <p:ph type="sldNum" sz="quarter" idx="5"/>
          </p:nvPr>
        </p:nvSpPr>
        <p:spPr/>
        <p:txBody>
          <a:bodyPr/>
          <a:lstStyle/>
          <a:p>
            <a:fld id="{FF209EC9-9B2B-40CF-8A78-FD8DDB9CDB86}" type="slidenum">
              <a:rPr lang="en-GB" smtClean="0"/>
              <a:t>11</a:t>
            </a:fld>
            <a:endParaRPr lang="en-GB"/>
          </a:p>
        </p:txBody>
      </p:sp>
    </p:spTree>
    <p:extLst>
      <p:ext uri="{BB962C8B-B14F-4D97-AF65-F5344CB8AC3E}">
        <p14:creationId xmlns:p14="http://schemas.microsoft.com/office/powerpoint/2010/main" val="303107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6DA4-6372-EB6C-7A69-FCBF7648C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AAB6FB-5513-77AB-55E4-F9BD744C0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887111-826C-75E2-5FA9-B84499D734E5}"/>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5" name="Footer Placeholder 4">
            <a:extLst>
              <a:ext uri="{FF2B5EF4-FFF2-40B4-BE49-F238E27FC236}">
                <a16:creationId xmlns:a16="http://schemas.microsoft.com/office/drawing/2014/main" id="{23E2CB8C-7CAD-D8EE-117D-F7D3687A9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C6173-B6BC-8353-E6F1-10C060474C3E}"/>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380434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2E7E-C087-7690-D959-95E9D2500C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BEF077-3767-0515-6053-2E9A7A8B5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06186-FFB9-E690-A277-77BE9472858E}"/>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5" name="Footer Placeholder 4">
            <a:extLst>
              <a:ext uri="{FF2B5EF4-FFF2-40B4-BE49-F238E27FC236}">
                <a16:creationId xmlns:a16="http://schemas.microsoft.com/office/drawing/2014/main" id="{D89B3AA2-ED24-5F58-6DB2-07B578C64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DE6BC1-9305-F174-3AE3-3112151B7CB4}"/>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209163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F4263-9D60-97A0-E18D-F3C5D2CF5F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4C1603-33B5-1626-0FBB-57ECDC11DB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5D656F-63C6-61E1-E437-557119FEE5B0}"/>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5" name="Footer Placeholder 4">
            <a:extLst>
              <a:ext uri="{FF2B5EF4-FFF2-40B4-BE49-F238E27FC236}">
                <a16:creationId xmlns:a16="http://schemas.microsoft.com/office/drawing/2014/main" id="{A3F3A471-C8A5-7752-CED6-0147A2A91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3CD13-B0FD-841E-13DC-896451250C92}"/>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75342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E46B-8685-DF90-18C1-C73962AEE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883EC-A31F-2505-C603-96A9FB9C37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1421C4-A1AC-2AAF-F524-C1C6DCFB360A}"/>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5" name="Footer Placeholder 4">
            <a:extLst>
              <a:ext uri="{FF2B5EF4-FFF2-40B4-BE49-F238E27FC236}">
                <a16:creationId xmlns:a16="http://schemas.microsoft.com/office/drawing/2014/main" id="{00F880C3-8005-C7D3-0433-59A802031B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5A776-A41B-5532-31A2-7DFF8FC6F06A}"/>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29232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135B-53C6-43D3-656E-80188BDC8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4D702F-7001-84C4-6C30-27E84F6C0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33DD6-1655-E344-4BC5-900B95C6B973}"/>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5" name="Footer Placeholder 4">
            <a:extLst>
              <a:ext uri="{FF2B5EF4-FFF2-40B4-BE49-F238E27FC236}">
                <a16:creationId xmlns:a16="http://schemas.microsoft.com/office/drawing/2014/main" id="{0C5524C0-E6DE-D6B5-FF98-AA940846F5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CA77F-63E4-77CE-D81A-E129F8C695BD}"/>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174864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336-487C-B5B7-A010-AEC703789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9759FB-0E42-7173-B5FB-38C546D5F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1F393D-B3B7-566E-8462-EB6ADD288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96EA3E-9D85-B85C-05FD-E990C08BC8DC}"/>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6" name="Footer Placeholder 5">
            <a:extLst>
              <a:ext uri="{FF2B5EF4-FFF2-40B4-BE49-F238E27FC236}">
                <a16:creationId xmlns:a16="http://schemas.microsoft.com/office/drawing/2014/main" id="{731A061D-228F-485A-84D2-0C5E9F4A94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9859A-CB62-FD4D-A387-F91B8302AF13}"/>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321927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D301-D807-4113-D6AE-51051F35F4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FB4492-B932-7EFA-6129-87B258850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6AF5A-B5D6-1856-D7F5-F76508AA5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99DAF8-595C-2620-8845-28A4F952A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D53CE4-5B71-D9BB-F403-F41D24EAB2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3F5B2D-FED3-65F0-9081-FDAE49FB03C5}"/>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8" name="Footer Placeholder 7">
            <a:extLst>
              <a:ext uri="{FF2B5EF4-FFF2-40B4-BE49-F238E27FC236}">
                <a16:creationId xmlns:a16="http://schemas.microsoft.com/office/drawing/2014/main" id="{26CF00D8-4393-5E9C-ABFF-206FD86698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850B42-3D55-A310-5756-54163DE07577}"/>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29173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590-80E4-F76E-13D7-1D70CB328A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27846A-ED5B-638F-5CE8-B3E8E8FF762A}"/>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4" name="Footer Placeholder 3">
            <a:extLst>
              <a:ext uri="{FF2B5EF4-FFF2-40B4-BE49-F238E27FC236}">
                <a16:creationId xmlns:a16="http://schemas.microsoft.com/office/drawing/2014/main" id="{0BE73719-2E13-2835-9A9B-0FC4715A72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22E871-D409-B962-A8BE-6E6D7B0E2B7F}"/>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171069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26721-B000-91CD-BF8D-8E5B972D2837}"/>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3" name="Footer Placeholder 2">
            <a:extLst>
              <a:ext uri="{FF2B5EF4-FFF2-40B4-BE49-F238E27FC236}">
                <a16:creationId xmlns:a16="http://schemas.microsoft.com/office/drawing/2014/main" id="{9D4AEE8D-5F5A-12A0-F585-3D382ECFD2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DE3B5C-4AF2-E10B-C4D0-EA80CEDFA298}"/>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348921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79B2-8A8A-671E-1BFE-7E157A004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6F0A12-C238-1CB7-06FC-1D1DECD9F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4B425E-A16A-B735-A1D0-BB3EB4FA6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FA07F-B1B3-2130-6340-9C595FC175A8}"/>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6" name="Footer Placeholder 5">
            <a:extLst>
              <a:ext uri="{FF2B5EF4-FFF2-40B4-BE49-F238E27FC236}">
                <a16:creationId xmlns:a16="http://schemas.microsoft.com/office/drawing/2014/main" id="{A7643DF7-6563-347D-1570-E5C28C26D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7738C-8B53-DBE5-F69E-2C865F2EFAB7}"/>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2199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77EB-F8A4-CB3C-C8A0-8A28D9AA0B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5DC631-12DA-CA95-60EE-E35ED4FC1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CEDE9-885F-826C-14C9-B4AF6597A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FF017-1496-8F16-9F3F-4354AF27FD67}"/>
              </a:ext>
            </a:extLst>
          </p:cNvPr>
          <p:cNvSpPr>
            <a:spLocks noGrp="1"/>
          </p:cNvSpPr>
          <p:nvPr>
            <p:ph type="dt" sz="half" idx="10"/>
          </p:nvPr>
        </p:nvSpPr>
        <p:spPr/>
        <p:txBody>
          <a:bodyPr/>
          <a:lstStyle/>
          <a:p>
            <a:fld id="{89B22E30-89B7-47AC-9C72-5B6A19710D64}" type="datetimeFigureOut">
              <a:rPr lang="en-GB" smtClean="0"/>
              <a:t>13/09/2022</a:t>
            </a:fld>
            <a:endParaRPr lang="en-GB"/>
          </a:p>
        </p:txBody>
      </p:sp>
      <p:sp>
        <p:nvSpPr>
          <p:cNvPr id="6" name="Footer Placeholder 5">
            <a:extLst>
              <a:ext uri="{FF2B5EF4-FFF2-40B4-BE49-F238E27FC236}">
                <a16:creationId xmlns:a16="http://schemas.microsoft.com/office/drawing/2014/main" id="{57773971-9B68-89F3-7452-CEBEACBA6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4252C-768E-BD10-0D2C-030F96565B60}"/>
              </a:ext>
            </a:extLst>
          </p:cNvPr>
          <p:cNvSpPr>
            <a:spLocks noGrp="1"/>
          </p:cNvSpPr>
          <p:nvPr>
            <p:ph type="sldNum" sz="quarter" idx="12"/>
          </p:nvPr>
        </p:nvSpPr>
        <p:spPr/>
        <p:txBody>
          <a:bodyPr/>
          <a:lstStyle/>
          <a:p>
            <a:fld id="{ABFB327E-D689-4059-BB05-E2165DA49710}" type="slidenum">
              <a:rPr lang="en-GB" smtClean="0"/>
              <a:t>‹#›</a:t>
            </a:fld>
            <a:endParaRPr lang="en-GB"/>
          </a:p>
        </p:txBody>
      </p:sp>
    </p:spTree>
    <p:extLst>
      <p:ext uri="{BB962C8B-B14F-4D97-AF65-F5344CB8AC3E}">
        <p14:creationId xmlns:p14="http://schemas.microsoft.com/office/powerpoint/2010/main" val="250336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A63D3-1191-57CB-4346-12F497B12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430411-0C66-40C1-596C-5BBC96196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508CC-0C3D-915A-F4C8-407377E97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22E30-89B7-47AC-9C72-5B6A19710D64}" type="datetimeFigureOut">
              <a:rPr lang="en-GB" smtClean="0"/>
              <a:t>13/09/2022</a:t>
            </a:fld>
            <a:endParaRPr lang="en-GB"/>
          </a:p>
        </p:txBody>
      </p:sp>
      <p:sp>
        <p:nvSpPr>
          <p:cNvPr id="5" name="Footer Placeholder 4">
            <a:extLst>
              <a:ext uri="{FF2B5EF4-FFF2-40B4-BE49-F238E27FC236}">
                <a16:creationId xmlns:a16="http://schemas.microsoft.com/office/drawing/2014/main" id="{1107B570-C16B-2E77-9B0F-6BCAA223F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801F41-4E82-D490-113A-848E8109D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B327E-D689-4059-BB05-E2165DA49710}" type="slidenum">
              <a:rPr lang="en-GB" smtClean="0"/>
              <a:t>‹#›</a:t>
            </a:fld>
            <a:endParaRPr lang="en-GB"/>
          </a:p>
        </p:txBody>
      </p:sp>
    </p:spTree>
    <p:extLst>
      <p:ext uri="{BB962C8B-B14F-4D97-AF65-F5344CB8AC3E}">
        <p14:creationId xmlns:p14="http://schemas.microsoft.com/office/powerpoint/2010/main" val="2315820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aldo.drago@mcast.edu.mt" TargetMode="External"/><Relationship Id="rId5" Type="http://schemas.openxmlformats.org/officeDocument/2006/relationships/hyperlink" Target="mailto:aldo.f.drago@gmail.com"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83E388-4400-01C3-5B10-D8EC868959FE}"/>
              </a:ext>
            </a:extLst>
          </p:cNvPr>
          <p:cNvPicPr>
            <a:picLocks noChangeAspect="1"/>
          </p:cNvPicPr>
          <p:nvPr/>
        </p:nvPicPr>
        <p:blipFill>
          <a:blip r:embed="rId3"/>
          <a:stretch>
            <a:fillRect/>
          </a:stretch>
        </p:blipFill>
        <p:spPr>
          <a:xfrm>
            <a:off x="186350" y="0"/>
            <a:ext cx="11819299" cy="6858000"/>
          </a:xfrm>
          <a:prstGeom prst="rect">
            <a:avLst/>
          </a:prstGeom>
        </p:spPr>
      </p:pic>
      <p:sp>
        <p:nvSpPr>
          <p:cNvPr id="10" name="Title 1">
            <a:extLst>
              <a:ext uri="{FF2B5EF4-FFF2-40B4-BE49-F238E27FC236}">
                <a16:creationId xmlns:a16="http://schemas.microsoft.com/office/drawing/2014/main" id="{57D95FF8-2411-8B57-EA68-580266A33906}"/>
              </a:ext>
            </a:extLst>
          </p:cNvPr>
          <p:cNvSpPr txBox="1">
            <a:spLocks/>
          </p:cNvSpPr>
          <p:nvPr/>
        </p:nvSpPr>
        <p:spPr>
          <a:xfrm rot="20893345">
            <a:off x="6848725" y="-45677"/>
            <a:ext cx="4145904" cy="1755116"/>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What is it?</a:t>
            </a:r>
          </a:p>
          <a:p>
            <a:r>
              <a:rPr lang="en-GB" b="1" dirty="0">
                <a:solidFill>
                  <a:srgbClr val="FF0000"/>
                </a:solidFill>
                <a:latin typeface="Mistral" panose="03090702030407020403" pitchFamily="66" charset="0"/>
              </a:rPr>
              <a:t>Why do we need it?</a:t>
            </a:r>
          </a:p>
        </p:txBody>
      </p:sp>
      <p:sp>
        <p:nvSpPr>
          <p:cNvPr id="13" name="Rectangle 12">
            <a:extLst>
              <a:ext uri="{FF2B5EF4-FFF2-40B4-BE49-F238E27FC236}">
                <a16:creationId xmlns:a16="http://schemas.microsoft.com/office/drawing/2014/main" id="{48AC52B6-1285-1733-B32B-3CD751B2C5AD}"/>
              </a:ext>
            </a:extLst>
          </p:cNvPr>
          <p:cNvSpPr/>
          <p:nvPr/>
        </p:nvSpPr>
        <p:spPr>
          <a:xfrm>
            <a:off x="720970" y="4537301"/>
            <a:ext cx="6123842" cy="413238"/>
          </a:xfrm>
          <a:prstGeom prst="rect">
            <a:avLst/>
          </a:prstGeom>
          <a:noFill/>
          <a:ln>
            <a:noFill/>
          </a:ln>
        </p:spPr>
        <p:txBody>
          <a:bodyPr spcFirstLastPara="1" wrap="square" lIns="91425" tIns="45700" rIns="91425" bIns="45700" anchor="t" anchorCtr="0">
            <a:noAutofit/>
          </a:bodyPr>
          <a:lstStyle/>
          <a:p>
            <a:r>
              <a:rPr lang="en-GB" sz="1400" b="1" i="1" dirty="0">
                <a:solidFill>
                  <a:srgbClr val="FFFF00"/>
                </a:solidFill>
                <a:effectLst/>
                <a:latin typeface="Trebuchet MS" panose="020B0603020202020204" pitchFamily="34" charset="0"/>
                <a:ea typeface="Trebuchet MS" panose="020B0603020202020204" pitchFamily="34" charset="0"/>
                <a:cs typeface="Trebuchet MS" panose="020B0603020202020204" pitchFamily="34" charset="0"/>
              </a:rPr>
              <a:t>Prof. Aldo Drago</a:t>
            </a:r>
          </a:p>
          <a:p>
            <a:r>
              <a:rPr lang="en-GB" sz="1400" b="1" i="1" dirty="0">
                <a:solidFill>
                  <a:srgbClr val="FFFF00"/>
                </a:solidFill>
                <a:effectLst/>
                <a:latin typeface="Trebuchet MS" panose="020B0603020202020204" pitchFamily="34" charset="0"/>
                <a:ea typeface="Trebuchet MS" panose="020B0603020202020204" pitchFamily="34" charset="0"/>
                <a:cs typeface="Trebuchet MS" panose="020B0603020202020204" pitchFamily="34" charset="0"/>
              </a:rPr>
              <a:t>SHAREMED Project Specialist</a:t>
            </a:r>
            <a:endParaRPr lang="en-GB" sz="1400" b="1" i="1" dirty="0">
              <a:solidFill>
                <a:srgbClr val="FFFF00"/>
              </a:solidFill>
              <a:effectLst/>
              <a:latin typeface="Trebuchet MS" panose="020B0603020202020204" pitchFamily="34" charset="0"/>
              <a:ea typeface="Calibri" panose="020F0502020204030204" pitchFamily="34" charset="0"/>
            </a:endParaRPr>
          </a:p>
          <a:p>
            <a:r>
              <a:rPr lang="en-GB" sz="1400" b="1" i="1" dirty="0" err="1">
                <a:solidFill>
                  <a:srgbClr val="FFFF00"/>
                </a:solidFill>
                <a:effectLst/>
                <a:latin typeface="Trebuchet MS" panose="020B0603020202020204" pitchFamily="34" charset="0"/>
                <a:ea typeface="Calibri" panose="020F0502020204030204" pitchFamily="34" charset="0"/>
              </a:rPr>
              <a:t>Istituto</a:t>
            </a:r>
            <a:r>
              <a:rPr lang="en-GB" sz="1400" b="1" i="1" dirty="0">
                <a:solidFill>
                  <a:srgbClr val="FFFF00"/>
                </a:solidFill>
                <a:effectLst/>
                <a:latin typeface="Trebuchet MS" panose="020B0603020202020204" pitchFamily="34" charset="0"/>
                <a:ea typeface="Calibri" panose="020F0502020204030204" pitchFamily="34" charset="0"/>
              </a:rPr>
              <a:t> Nazionale di </a:t>
            </a:r>
            <a:r>
              <a:rPr lang="en-GB" sz="1400" b="1" i="1" dirty="0" err="1">
                <a:solidFill>
                  <a:srgbClr val="FFFF00"/>
                </a:solidFill>
                <a:effectLst/>
                <a:latin typeface="Trebuchet MS" panose="020B0603020202020204" pitchFamily="34" charset="0"/>
                <a:ea typeface="Calibri" panose="020F0502020204030204" pitchFamily="34" charset="0"/>
              </a:rPr>
              <a:t>Oceanografia</a:t>
            </a:r>
            <a:r>
              <a:rPr lang="en-GB" sz="1400" b="1" i="1" dirty="0">
                <a:solidFill>
                  <a:srgbClr val="FFFF00"/>
                </a:solidFill>
                <a:effectLst/>
                <a:latin typeface="Trebuchet MS" panose="020B0603020202020204" pitchFamily="34" charset="0"/>
                <a:ea typeface="Calibri" panose="020F0502020204030204" pitchFamily="34" charset="0"/>
              </a:rPr>
              <a:t> e di </a:t>
            </a:r>
            <a:r>
              <a:rPr lang="en-GB" sz="1400" b="1" i="1" dirty="0" err="1">
                <a:solidFill>
                  <a:srgbClr val="FFFF00"/>
                </a:solidFill>
                <a:effectLst/>
                <a:latin typeface="Trebuchet MS" panose="020B0603020202020204" pitchFamily="34" charset="0"/>
                <a:ea typeface="Calibri" panose="020F0502020204030204" pitchFamily="34" charset="0"/>
              </a:rPr>
              <a:t>Geofisica</a:t>
            </a:r>
            <a:r>
              <a:rPr lang="en-GB" sz="1400" b="1" i="1" dirty="0">
                <a:solidFill>
                  <a:srgbClr val="FFFF00"/>
                </a:solidFill>
                <a:effectLst/>
                <a:latin typeface="Trebuchet MS" panose="020B0603020202020204" pitchFamily="34" charset="0"/>
                <a:ea typeface="Calibri" panose="020F0502020204030204" pitchFamily="34" charset="0"/>
              </a:rPr>
              <a:t> </a:t>
            </a:r>
            <a:r>
              <a:rPr lang="en-GB" sz="1400" b="1" i="1" dirty="0" err="1">
                <a:solidFill>
                  <a:srgbClr val="FFFF00"/>
                </a:solidFill>
                <a:effectLst/>
                <a:latin typeface="Trebuchet MS" panose="020B0603020202020204" pitchFamily="34" charset="0"/>
                <a:ea typeface="Calibri" panose="020F0502020204030204" pitchFamily="34" charset="0"/>
              </a:rPr>
              <a:t>Sperimentale</a:t>
            </a:r>
            <a:r>
              <a:rPr lang="en-GB" sz="1400" b="1" i="1" dirty="0">
                <a:solidFill>
                  <a:srgbClr val="FFFF00"/>
                </a:solidFill>
                <a:effectLst/>
                <a:latin typeface="Trebuchet MS" panose="020B0603020202020204" pitchFamily="34" charset="0"/>
                <a:ea typeface="Calibri" panose="020F0502020204030204" pitchFamily="34" charset="0"/>
              </a:rPr>
              <a:t> – OGS</a:t>
            </a:r>
          </a:p>
          <a:p>
            <a:r>
              <a:rPr lang="en-GB" sz="1400" b="1" i="1" dirty="0">
                <a:solidFill>
                  <a:srgbClr val="FFFF00"/>
                </a:solidFill>
                <a:latin typeface="Trebuchet MS" panose="020B0603020202020204" pitchFamily="34" charset="0"/>
                <a:ea typeface="Calibri" panose="020F0502020204030204" pitchFamily="34" charset="0"/>
              </a:rPr>
              <a:t>aldo.f.drago@gmail.com</a:t>
            </a:r>
            <a:r>
              <a:rPr lang="en-GB" sz="1400" b="1" i="1" dirty="0">
                <a:solidFill>
                  <a:srgbClr val="FFFF00"/>
                </a:solidFill>
                <a:effectLst/>
                <a:latin typeface="Trebuchet MS" panose="020B0603020202020204" pitchFamily="34" charset="0"/>
                <a:ea typeface="Calibri" panose="020F0502020204030204" pitchFamily="34" charset="0"/>
              </a:rPr>
              <a:t> </a:t>
            </a:r>
          </a:p>
          <a:p>
            <a:pPr algn="r">
              <a:lnSpc>
                <a:spcPct val="107000"/>
              </a:lnSpc>
              <a:spcAft>
                <a:spcPts val="800"/>
              </a:spcAft>
            </a:pPr>
            <a:r>
              <a:rPr lang="en-GB" sz="1100" dirty="0">
                <a:effectLst/>
                <a:latin typeface="Calibri" panose="020F0502020204030204" pitchFamily="34" charset="0"/>
                <a:ea typeface="Calibri" panose="020F0502020204030204" pitchFamily="34" charset="0"/>
              </a:rPr>
              <a:t> </a:t>
            </a:r>
          </a:p>
          <a:p>
            <a:pPr algn="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0E985E4F-3BB4-2367-94D3-BB5D445015E8}"/>
              </a:ext>
            </a:extLst>
          </p:cNvPr>
          <p:cNvSpPr/>
          <p:nvPr/>
        </p:nvSpPr>
        <p:spPr>
          <a:xfrm>
            <a:off x="3153168" y="5637987"/>
            <a:ext cx="5072036" cy="1077218"/>
          </a:xfrm>
          <a:prstGeom prst="rect">
            <a:avLst/>
          </a:prstGeom>
          <a:noFill/>
        </p:spPr>
        <p:txBody>
          <a:bodyPr wrap="square" lIns="91440" tIns="45720" rIns="91440" bIns="45720">
            <a:spAutoFit/>
          </a:bodyPr>
          <a:lstStyle/>
          <a:p>
            <a:pPr algn="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 cannot do better than what we do together</a:t>
            </a:r>
          </a:p>
        </p:txBody>
      </p:sp>
      <p:cxnSp>
        <p:nvCxnSpPr>
          <p:cNvPr id="16" name="Straight Connector 15">
            <a:extLst>
              <a:ext uri="{FF2B5EF4-FFF2-40B4-BE49-F238E27FC236}">
                <a16:creationId xmlns:a16="http://schemas.microsoft.com/office/drawing/2014/main" id="{3440DA71-FB00-5B57-1EE8-E8E96BEAF283}"/>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30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4307_56e2c2eb9d1d089ee42430cf1a5889c7mercator_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917" y="1202272"/>
            <a:ext cx="2565798"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p:cNvSpPr>
            <a:spLocks noChangeArrowheads="1"/>
          </p:cNvSpPr>
          <p:nvPr/>
        </p:nvSpPr>
        <p:spPr bwMode="auto">
          <a:xfrm rot="576949">
            <a:off x="6978832" y="3272238"/>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6" name="Oval 5"/>
          <p:cNvSpPr/>
          <p:nvPr/>
        </p:nvSpPr>
        <p:spPr>
          <a:xfrm>
            <a:off x="3901921" y="2094375"/>
            <a:ext cx="1137297" cy="1018608"/>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7" name="TextBox 6"/>
          <p:cNvSpPr txBox="1"/>
          <p:nvPr/>
        </p:nvSpPr>
        <p:spPr>
          <a:xfrm>
            <a:off x="3901920" y="2361014"/>
            <a:ext cx="1232207" cy="461665"/>
          </a:xfrm>
          <a:prstGeom prst="rect">
            <a:avLst/>
          </a:prstGeom>
          <a:noFill/>
        </p:spPr>
        <p:txBody>
          <a:bodyPr wrap="square" rtlCol="0">
            <a:spAutoFit/>
          </a:bodyPr>
          <a:lstStyle/>
          <a:p>
            <a:pPr defTabSz="685772"/>
            <a:r>
              <a:rPr lang="en-GB" sz="2400" b="1" dirty="0">
                <a:solidFill>
                  <a:prstClr val="black"/>
                </a:solidFill>
              </a:rPr>
              <a:t>CMEMS</a:t>
            </a:r>
          </a:p>
        </p:txBody>
      </p:sp>
      <p:sp>
        <p:nvSpPr>
          <p:cNvPr id="8" name="AutoShape 5"/>
          <p:cNvSpPr>
            <a:spLocks noChangeArrowheads="1"/>
          </p:cNvSpPr>
          <p:nvPr/>
        </p:nvSpPr>
        <p:spPr bwMode="auto">
          <a:xfrm rot="711700">
            <a:off x="7401982" y="3735905"/>
            <a:ext cx="652573"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9" name="AutoShape 5"/>
          <p:cNvSpPr>
            <a:spLocks noChangeArrowheads="1"/>
          </p:cNvSpPr>
          <p:nvPr/>
        </p:nvSpPr>
        <p:spPr bwMode="auto">
          <a:xfrm rot="2843296">
            <a:off x="6726663" y="4482435"/>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0" name="AutoShape 5"/>
          <p:cNvSpPr>
            <a:spLocks noChangeArrowheads="1"/>
          </p:cNvSpPr>
          <p:nvPr/>
        </p:nvSpPr>
        <p:spPr bwMode="auto">
          <a:xfrm rot="3195018">
            <a:off x="6156363" y="4559447"/>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1" name="Isosceles Triangle 10"/>
          <p:cNvSpPr/>
          <p:nvPr/>
        </p:nvSpPr>
        <p:spPr>
          <a:xfrm rot="21184877">
            <a:off x="5653264" y="2999159"/>
            <a:ext cx="1705359" cy="1227444"/>
          </a:xfrm>
          <a:prstGeom prst="triangle">
            <a:avLst>
              <a:gd name="adj" fmla="val 48502"/>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12" name="AutoShape 5"/>
          <p:cNvSpPr>
            <a:spLocks noChangeArrowheads="1"/>
          </p:cNvSpPr>
          <p:nvPr/>
        </p:nvSpPr>
        <p:spPr bwMode="auto">
          <a:xfrm rot="5706017">
            <a:off x="3807300" y="4096076"/>
            <a:ext cx="557193" cy="333136"/>
          </a:xfrm>
          <a:prstGeom prst="rightArrow">
            <a:avLst>
              <a:gd name="adj1" fmla="val 50000"/>
              <a:gd name="adj2" fmla="val 25000"/>
            </a:avLst>
          </a:prstGeom>
          <a:solidFill>
            <a:schemeClr val="accent1"/>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3" name="AutoShape 5"/>
          <p:cNvSpPr>
            <a:spLocks noChangeArrowheads="1"/>
          </p:cNvSpPr>
          <p:nvPr/>
        </p:nvSpPr>
        <p:spPr bwMode="auto">
          <a:xfrm rot="285320">
            <a:off x="5761152" y="2504596"/>
            <a:ext cx="2127229" cy="351232"/>
          </a:xfrm>
          <a:prstGeom prst="rightArrow">
            <a:avLst>
              <a:gd name="adj1" fmla="val 50000"/>
              <a:gd name="adj2" fmla="val 25000"/>
            </a:avLst>
          </a:prstGeom>
          <a:solidFill>
            <a:schemeClr val="accent1"/>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5" name="TextBox 14"/>
          <p:cNvSpPr txBox="1"/>
          <p:nvPr/>
        </p:nvSpPr>
        <p:spPr>
          <a:xfrm rot="17840304">
            <a:off x="5694812" y="3461945"/>
            <a:ext cx="1223664" cy="553998"/>
          </a:xfrm>
          <a:prstGeom prst="rect">
            <a:avLst/>
          </a:prstGeom>
          <a:noFill/>
        </p:spPr>
        <p:txBody>
          <a:bodyPr wrap="square" rtlCol="0">
            <a:spAutoFit/>
          </a:bodyPr>
          <a:lstStyle/>
          <a:p>
            <a:pPr algn="ctr" defTabSz="685772"/>
            <a:r>
              <a:rPr lang="en-GB" sz="1500" b="1" dirty="0">
                <a:solidFill>
                  <a:prstClr val="black"/>
                </a:solidFill>
              </a:rPr>
              <a:t>Intermediate</a:t>
            </a:r>
          </a:p>
          <a:p>
            <a:pPr algn="ctr" defTabSz="685772"/>
            <a:r>
              <a:rPr lang="en-GB" sz="1500" b="1" dirty="0">
                <a:solidFill>
                  <a:prstClr val="black"/>
                </a:solidFill>
              </a:rPr>
              <a:t>Users</a:t>
            </a:r>
          </a:p>
        </p:txBody>
      </p:sp>
      <p:sp>
        <p:nvSpPr>
          <p:cNvPr id="17" name="Snip Single Corner Rectangle 16"/>
          <p:cNvSpPr/>
          <p:nvPr/>
        </p:nvSpPr>
        <p:spPr>
          <a:xfrm rot="49131">
            <a:off x="8168483" y="2440866"/>
            <a:ext cx="1192238" cy="687427"/>
          </a:xfrm>
          <a:prstGeom prst="snip1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18" name="TextBox 17"/>
          <p:cNvSpPr txBox="1"/>
          <p:nvPr/>
        </p:nvSpPr>
        <p:spPr>
          <a:xfrm rot="49131">
            <a:off x="8316194" y="2595001"/>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19" name="Snip Single Corner Rectangle 18"/>
          <p:cNvSpPr/>
          <p:nvPr/>
        </p:nvSpPr>
        <p:spPr>
          <a:xfrm rot="49131">
            <a:off x="1872073" y="4116982"/>
            <a:ext cx="1192238" cy="687427"/>
          </a:xfrm>
          <a:prstGeom prst="snip1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0" name="TextBox 19"/>
          <p:cNvSpPr txBox="1"/>
          <p:nvPr/>
        </p:nvSpPr>
        <p:spPr>
          <a:xfrm rot="49131">
            <a:off x="2033703" y="4278519"/>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21" name="Down Arrow 20"/>
          <p:cNvSpPr/>
          <p:nvPr/>
        </p:nvSpPr>
        <p:spPr>
          <a:xfrm rot="17704438">
            <a:off x="5293462" y="3066151"/>
            <a:ext cx="896815" cy="659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2" name="Snip Single Corner Rectangle 21"/>
          <p:cNvSpPr/>
          <p:nvPr/>
        </p:nvSpPr>
        <p:spPr>
          <a:xfrm rot="49131">
            <a:off x="8240581" y="3582303"/>
            <a:ext cx="1192238" cy="687427"/>
          </a:xfrm>
          <a:prstGeom prst="snip1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3" name="TextBox 22"/>
          <p:cNvSpPr txBox="1"/>
          <p:nvPr/>
        </p:nvSpPr>
        <p:spPr>
          <a:xfrm rot="49131">
            <a:off x="8388292" y="3736438"/>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24" name="Snip Single Corner Rectangle 23"/>
          <p:cNvSpPr/>
          <p:nvPr/>
        </p:nvSpPr>
        <p:spPr>
          <a:xfrm rot="49131">
            <a:off x="6905092" y="5203409"/>
            <a:ext cx="1192238" cy="687427"/>
          </a:xfrm>
          <a:prstGeom prst="snip1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5" name="TextBox 24"/>
          <p:cNvSpPr txBox="1"/>
          <p:nvPr/>
        </p:nvSpPr>
        <p:spPr>
          <a:xfrm rot="49131">
            <a:off x="7052803" y="5357544"/>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27" name="Block Arc 26"/>
          <p:cNvSpPr/>
          <p:nvPr/>
        </p:nvSpPr>
        <p:spPr>
          <a:xfrm rot="13467794">
            <a:off x="3041947" y="1775486"/>
            <a:ext cx="2206221" cy="2004193"/>
          </a:xfrm>
          <a:prstGeom prst="blockArc">
            <a:avLst>
              <a:gd name="adj1" fmla="val 10907828"/>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black"/>
              </a:solidFill>
            </a:endParaRPr>
          </a:p>
        </p:txBody>
      </p:sp>
      <p:sp>
        <p:nvSpPr>
          <p:cNvPr id="30" name="TextBox 29"/>
          <p:cNvSpPr txBox="1"/>
          <p:nvPr/>
        </p:nvSpPr>
        <p:spPr>
          <a:xfrm rot="2741162">
            <a:off x="2956835" y="3175301"/>
            <a:ext cx="1699728" cy="369332"/>
          </a:xfrm>
          <a:prstGeom prst="rect">
            <a:avLst/>
          </a:prstGeom>
          <a:noFill/>
        </p:spPr>
        <p:txBody>
          <a:bodyPr wrap="square" rtlCol="0">
            <a:spAutoFit/>
          </a:bodyPr>
          <a:lstStyle/>
          <a:p>
            <a:pPr defTabSz="685772"/>
            <a:r>
              <a:rPr lang="en-GB" b="1" dirty="0">
                <a:solidFill>
                  <a:prstClr val="black"/>
                </a:solidFill>
              </a:rPr>
              <a:t>National MCS</a:t>
            </a:r>
          </a:p>
        </p:txBody>
      </p:sp>
      <p:sp>
        <p:nvSpPr>
          <p:cNvPr id="26" name="Block Arc 25"/>
          <p:cNvSpPr/>
          <p:nvPr/>
        </p:nvSpPr>
        <p:spPr>
          <a:xfrm rot="6791064">
            <a:off x="7523658" y="3297220"/>
            <a:ext cx="3471639" cy="206705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black"/>
              </a:solidFill>
            </a:endParaRPr>
          </a:p>
        </p:txBody>
      </p:sp>
      <p:sp>
        <p:nvSpPr>
          <p:cNvPr id="28" name="TextBox 27"/>
          <p:cNvSpPr txBox="1"/>
          <p:nvPr/>
        </p:nvSpPr>
        <p:spPr>
          <a:xfrm rot="17562296">
            <a:off x="8949134" y="4286480"/>
            <a:ext cx="1994663" cy="415498"/>
          </a:xfrm>
          <a:prstGeom prst="rect">
            <a:avLst/>
          </a:prstGeom>
          <a:noFill/>
        </p:spPr>
        <p:txBody>
          <a:bodyPr wrap="square" rtlCol="0">
            <a:spAutoFit/>
          </a:bodyPr>
          <a:lstStyle/>
          <a:p>
            <a:pPr defTabSz="685772"/>
            <a:r>
              <a:rPr lang="en-GB" sz="2100" b="1" dirty="0">
                <a:solidFill>
                  <a:prstClr val="black"/>
                </a:solidFill>
              </a:rPr>
              <a:t>APPLICATIONS</a:t>
            </a:r>
          </a:p>
        </p:txBody>
      </p:sp>
      <p:sp>
        <p:nvSpPr>
          <p:cNvPr id="31" name="AutoShape 5"/>
          <p:cNvSpPr>
            <a:spLocks noChangeArrowheads="1"/>
          </p:cNvSpPr>
          <p:nvPr/>
        </p:nvSpPr>
        <p:spPr bwMode="auto">
          <a:xfrm rot="6511926">
            <a:off x="3229568" y="3879300"/>
            <a:ext cx="557193" cy="333136"/>
          </a:xfrm>
          <a:prstGeom prst="rightArrow">
            <a:avLst>
              <a:gd name="adj1" fmla="val 50000"/>
              <a:gd name="adj2" fmla="val 25000"/>
            </a:avLst>
          </a:prstGeom>
          <a:solidFill>
            <a:schemeClr val="accent1"/>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32" name="AutoShape 5"/>
          <p:cNvSpPr>
            <a:spLocks noChangeArrowheads="1"/>
          </p:cNvSpPr>
          <p:nvPr/>
        </p:nvSpPr>
        <p:spPr bwMode="auto">
          <a:xfrm rot="7530909">
            <a:off x="2745820" y="3589001"/>
            <a:ext cx="557193" cy="333136"/>
          </a:xfrm>
          <a:prstGeom prst="rightArrow">
            <a:avLst>
              <a:gd name="adj1" fmla="val 50000"/>
              <a:gd name="adj2" fmla="val 25000"/>
            </a:avLst>
          </a:prstGeom>
          <a:solidFill>
            <a:schemeClr val="accent1"/>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33" name="Snip Single Corner Rectangle 32"/>
          <p:cNvSpPr/>
          <p:nvPr/>
        </p:nvSpPr>
        <p:spPr>
          <a:xfrm rot="49131">
            <a:off x="3242655" y="4622248"/>
            <a:ext cx="1192238" cy="687427"/>
          </a:xfrm>
          <a:prstGeom prst="snip1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34" name="TextBox 33"/>
          <p:cNvSpPr txBox="1"/>
          <p:nvPr/>
        </p:nvSpPr>
        <p:spPr>
          <a:xfrm rot="49131">
            <a:off x="3390366" y="4776383"/>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37" name="Block Arc 36"/>
          <p:cNvSpPr/>
          <p:nvPr/>
        </p:nvSpPr>
        <p:spPr>
          <a:xfrm rot="11692098">
            <a:off x="2055505" y="4565239"/>
            <a:ext cx="2206221" cy="1232544"/>
          </a:xfrm>
          <a:prstGeom prst="blockArc">
            <a:avLst>
              <a:gd name="adj1" fmla="val 10907828"/>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black"/>
              </a:solidFill>
            </a:endParaRPr>
          </a:p>
        </p:txBody>
      </p:sp>
      <p:sp>
        <p:nvSpPr>
          <p:cNvPr id="38" name="TextBox 37"/>
          <p:cNvSpPr txBox="1"/>
          <p:nvPr/>
        </p:nvSpPr>
        <p:spPr>
          <a:xfrm rot="972908">
            <a:off x="2373881" y="5437580"/>
            <a:ext cx="1699728" cy="369332"/>
          </a:xfrm>
          <a:prstGeom prst="rect">
            <a:avLst/>
          </a:prstGeom>
          <a:noFill/>
        </p:spPr>
        <p:txBody>
          <a:bodyPr wrap="square" rtlCol="0">
            <a:spAutoFit/>
          </a:bodyPr>
          <a:lstStyle/>
          <a:p>
            <a:pPr defTabSz="685772"/>
            <a:r>
              <a:rPr lang="en-GB" b="1" dirty="0">
                <a:solidFill>
                  <a:prstClr val="black"/>
                </a:solidFill>
              </a:rPr>
              <a:t>applications</a:t>
            </a:r>
          </a:p>
        </p:txBody>
      </p:sp>
      <p:sp>
        <p:nvSpPr>
          <p:cNvPr id="3" name="Up-Down Arrow 2"/>
          <p:cNvSpPr/>
          <p:nvPr/>
        </p:nvSpPr>
        <p:spPr>
          <a:xfrm rot="3999282">
            <a:off x="3606510" y="2521803"/>
            <a:ext cx="250324" cy="3477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39" name="Up-Down Arrow 38"/>
          <p:cNvSpPr/>
          <p:nvPr/>
        </p:nvSpPr>
        <p:spPr>
          <a:xfrm rot="21219806">
            <a:off x="4128058" y="2997059"/>
            <a:ext cx="250324" cy="3477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42" name="TextBox 41"/>
          <p:cNvSpPr txBox="1"/>
          <p:nvPr/>
        </p:nvSpPr>
        <p:spPr>
          <a:xfrm>
            <a:off x="6203684" y="1360942"/>
            <a:ext cx="4308740" cy="830997"/>
          </a:xfrm>
          <a:prstGeom prst="rect">
            <a:avLst/>
          </a:prstGeom>
          <a:solidFill>
            <a:schemeClr val="tx2">
              <a:lumMod val="20000"/>
              <a:lumOff val="80000"/>
            </a:schemeClr>
          </a:solidFill>
        </p:spPr>
        <p:txBody>
          <a:bodyPr wrap="square" rtlCol="0">
            <a:spAutoFit/>
          </a:bodyPr>
          <a:lstStyle/>
          <a:p>
            <a:pPr algn="ctr" defTabSz="685772"/>
            <a:r>
              <a:rPr lang="en-GB" sz="2400" b="1" dirty="0">
                <a:solidFill>
                  <a:srgbClr val="5B9BD5">
                    <a:lumMod val="75000"/>
                    <a:lumOff val="25000"/>
                  </a:srgbClr>
                </a:solidFill>
              </a:rPr>
              <a:t>Evolving CMEMS……the National Marine Core Data Service</a:t>
            </a:r>
          </a:p>
        </p:txBody>
      </p:sp>
      <p:sp>
        <p:nvSpPr>
          <p:cNvPr id="44" name="TextBox 43"/>
          <p:cNvSpPr txBox="1"/>
          <p:nvPr/>
        </p:nvSpPr>
        <p:spPr>
          <a:xfrm>
            <a:off x="8654625" y="612863"/>
            <a:ext cx="3021600" cy="241476"/>
          </a:xfrm>
          <a:prstGeom prst="rect">
            <a:avLst/>
          </a:prstGeom>
          <a:noFill/>
        </p:spPr>
        <p:txBody>
          <a:bodyPr wrap="square" rtlCol="0">
            <a:spAutoFit/>
          </a:bodyPr>
          <a:lstStyle/>
          <a:p>
            <a:pPr defTabSz="316520"/>
            <a:r>
              <a:rPr lang="en-GB" sz="969" b="1" dirty="0" err="1">
                <a:solidFill>
                  <a:prstClr val="white"/>
                </a:solidFill>
              </a:rPr>
              <a:t>Prof.</a:t>
            </a:r>
            <a:r>
              <a:rPr lang="en-GB" sz="969" b="1" dirty="0">
                <a:solidFill>
                  <a:prstClr val="white"/>
                </a:solidFill>
              </a:rPr>
              <a:t> Aldo Drago, Course Coordinator</a:t>
            </a:r>
          </a:p>
        </p:txBody>
      </p:sp>
      <p:sp>
        <p:nvSpPr>
          <p:cNvPr id="45" name="Title 1"/>
          <p:cNvSpPr txBox="1">
            <a:spLocks/>
          </p:cNvSpPr>
          <p:nvPr/>
        </p:nvSpPr>
        <p:spPr>
          <a:xfrm>
            <a:off x="336134" y="242013"/>
            <a:ext cx="10108305" cy="841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004799"/>
                </a:solidFill>
                <a:latin typeface="Segoe UI Semibold" panose="020B0702040204020203" pitchFamily="34" charset="0"/>
                <a:cs typeface="Segoe UI Semibold" panose="020B0702040204020203" pitchFamily="34" charset="0"/>
              </a:rPr>
              <a:t>Marine Core Data Servicer by national systems</a:t>
            </a:r>
          </a:p>
        </p:txBody>
      </p:sp>
      <p:cxnSp>
        <p:nvCxnSpPr>
          <p:cNvPr id="46" name="Straight Connector 45"/>
          <p:cNvCxnSpPr/>
          <p:nvPr/>
        </p:nvCxnSpPr>
        <p:spPr>
          <a:xfrm>
            <a:off x="336134" y="285083"/>
            <a:ext cx="3305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1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0" nodeType="clickEffect">
                                  <p:stCondLst>
                                    <p:cond delay="0"/>
                                  </p:stCondLst>
                                  <p:childTnLst>
                                    <p:animEffect transition="out" filter="fade">
                                      <p:cBhvr>
                                        <p:cTn id="52" dur="3000" tmFilter="0, 0; .2, .5; .8, .5; 1, 0"/>
                                        <p:tgtEl>
                                          <p:spTgt spid="3"/>
                                        </p:tgtEl>
                                      </p:cBhvr>
                                    </p:animEffect>
                                    <p:animScale>
                                      <p:cBhvr>
                                        <p:cTn id="53" dur="1500" autoRev="1" fill="hold"/>
                                        <p:tgtEl>
                                          <p:spTgt spid="3"/>
                                        </p:tgtEl>
                                      </p:cBhvr>
                                      <p:by x="105000" y="105000"/>
                                    </p:animScale>
                                  </p:childTnLst>
                                </p:cTn>
                              </p:par>
                              <p:par>
                                <p:cTn id="54" presetID="26" presetClass="emph" presetSubtype="0" fill="hold" grpId="0" nodeType="withEffect">
                                  <p:stCondLst>
                                    <p:cond delay="0"/>
                                  </p:stCondLst>
                                  <p:childTnLst>
                                    <p:animEffect transition="out" filter="fade">
                                      <p:cBhvr>
                                        <p:cTn id="55" dur="3000" tmFilter="0, 0; .2, .5; .8, .5; 1, 0"/>
                                        <p:tgtEl>
                                          <p:spTgt spid="39"/>
                                        </p:tgtEl>
                                      </p:cBhvr>
                                    </p:animEffect>
                                    <p:animScale>
                                      <p:cBhvr>
                                        <p:cTn id="56" dur="1500" autoRev="1" fill="hold"/>
                                        <p:tgtEl>
                                          <p:spTgt spid="39"/>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animBg="1"/>
      <p:bldP spid="13" grpId="0" animBg="1"/>
      <p:bldP spid="15" grpId="0"/>
      <p:bldP spid="17" grpId="0" animBg="1"/>
      <p:bldP spid="18" grpId="0"/>
      <p:bldP spid="19" grpId="0" animBg="1"/>
      <p:bldP spid="20" grpId="0"/>
      <p:bldP spid="21" grpId="0" animBg="1"/>
      <p:bldP spid="22" grpId="0" animBg="1"/>
      <p:bldP spid="23" grpId="0"/>
      <p:bldP spid="24" grpId="0" animBg="1"/>
      <p:bldP spid="25" grpId="0"/>
      <p:bldP spid="27" grpId="0" animBg="1"/>
      <p:bldP spid="30" grpId="0"/>
      <p:bldP spid="26" grpId="0" animBg="1"/>
      <p:bldP spid="28" grpId="0"/>
      <p:bldP spid="31" grpId="0" animBg="1"/>
      <p:bldP spid="32" grpId="0" animBg="1"/>
      <p:bldP spid="33" grpId="0" animBg="1"/>
      <p:bldP spid="34" grpId="0"/>
      <p:bldP spid="37" grpId="0" animBg="1"/>
      <p:bldP spid="38" grpId="0"/>
      <p:bldP spid="3"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F86B2-E8F4-62F7-37E3-00064EF4979F}"/>
              </a:ext>
            </a:extLst>
          </p:cNvPr>
          <p:cNvPicPr>
            <a:picLocks noChangeAspect="1"/>
          </p:cNvPicPr>
          <p:nvPr/>
        </p:nvPicPr>
        <p:blipFill>
          <a:blip r:embed="rId3"/>
          <a:stretch>
            <a:fillRect/>
          </a:stretch>
        </p:blipFill>
        <p:spPr>
          <a:xfrm>
            <a:off x="28848" y="2672862"/>
            <a:ext cx="12163152" cy="4185137"/>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7" name="TextBox 6">
            <a:extLst>
              <a:ext uri="{FF2B5EF4-FFF2-40B4-BE49-F238E27FC236}">
                <a16:creationId xmlns:a16="http://schemas.microsoft.com/office/drawing/2014/main" id="{1C0BF4D4-D2C1-D51E-A2F9-5371D3A9DB37}"/>
              </a:ext>
            </a:extLst>
          </p:cNvPr>
          <p:cNvSpPr txBox="1"/>
          <p:nvPr/>
        </p:nvSpPr>
        <p:spPr>
          <a:xfrm>
            <a:off x="724289" y="1363968"/>
            <a:ext cx="10190284" cy="3693319"/>
          </a:xfrm>
          <a:prstGeom prst="rect">
            <a:avLst/>
          </a:prstGeom>
          <a:noFill/>
        </p:spPr>
        <p:txBody>
          <a:bodyPr wrap="square" rtlCol="0">
            <a:spAutoFit/>
          </a:bodyPr>
          <a:lstStyle/>
          <a:p>
            <a:pPr marL="285750" indent="-285750">
              <a:buFontTx/>
              <a:buChar char="-"/>
            </a:pPr>
            <a:r>
              <a:rPr lang="en-GB" sz="1800" dirty="0">
                <a:effectLst/>
                <a:latin typeface="Tahoma" panose="020B0604030504040204" pitchFamily="34" charset="0"/>
                <a:ea typeface="Calibri" panose="020F0502020204030204" pitchFamily="34" charset="0"/>
              </a:rPr>
              <a:t>target stakeholder needs, </a:t>
            </a:r>
          </a:p>
          <a:p>
            <a:pPr marL="285750" indent="-285750">
              <a:buFontTx/>
              <a:buChar char="-"/>
            </a:pPr>
            <a:r>
              <a:rPr lang="en-GB" sz="1800" dirty="0">
                <a:effectLst/>
                <a:latin typeface="Tahoma" panose="020B0604030504040204" pitchFamily="34" charset="0"/>
                <a:ea typeface="Calibri" panose="020F0502020204030204" pitchFamily="34" charset="0"/>
              </a:rPr>
              <a:t>serve to meet the monitoring obligations in coastal seas, </a:t>
            </a:r>
          </a:p>
          <a:p>
            <a:pPr marL="285750" indent="-285750">
              <a:buFontTx/>
              <a:buChar char="-"/>
            </a:pPr>
            <a:r>
              <a:rPr lang="en-GB" sz="1800" dirty="0">
                <a:effectLst/>
                <a:latin typeface="Tahoma" panose="020B0604030504040204" pitchFamily="34" charset="0"/>
                <a:ea typeface="Calibri" panose="020F0502020204030204" pitchFamily="34" charset="0"/>
              </a:rPr>
              <a:t>adopt a participatory bottom up approach at the local user community scale, </a:t>
            </a:r>
          </a:p>
          <a:p>
            <a:pPr marL="285750" indent="-285750">
              <a:buFontTx/>
              <a:buChar char="-"/>
            </a:pPr>
            <a:r>
              <a:rPr lang="en-GB" sz="1800" dirty="0">
                <a:effectLst/>
                <a:latin typeface="Tahoma" panose="020B0604030504040204" pitchFamily="34" charset="0"/>
                <a:ea typeface="Calibri" panose="020F0502020204030204" pitchFamily="34" charset="0"/>
              </a:rPr>
              <a:t>link data to local industry and to the specific society needs, </a:t>
            </a:r>
          </a:p>
          <a:p>
            <a:pPr marL="285750" indent="-285750">
              <a:buFontTx/>
              <a:buChar char="-"/>
            </a:pPr>
            <a:r>
              <a:rPr lang="en-GB" sz="1800" dirty="0">
                <a:effectLst/>
                <a:latin typeface="Tahoma" panose="020B0604030504040204" pitchFamily="34" charset="0"/>
                <a:ea typeface="Calibri" panose="020F0502020204030204" pitchFamily="34" charset="0"/>
              </a:rPr>
              <a:t>support national targets, </a:t>
            </a:r>
          </a:p>
          <a:p>
            <a:pPr marL="285750" indent="-285750">
              <a:buFontTx/>
              <a:buChar char="-"/>
            </a:pPr>
            <a:r>
              <a:rPr lang="en-GB" sz="1800" dirty="0">
                <a:effectLst/>
                <a:latin typeface="Tahoma" panose="020B0604030504040204" pitchFamily="34" charset="0"/>
                <a:ea typeface="Calibri" panose="020F0502020204030204" pitchFamily="34" charset="0"/>
              </a:rPr>
              <a:t>mentor capacity building, </a:t>
            </a:r>
          </a:p>
          <a:p>
            <a:pPr marL="285750" indent="-285750">
              <a:buFontTx/>
              <a:buChar char="-"/>
            </a:pPr>
            <a:r>
              <a:rPr lang="en-GB" sz="1800" dirty="0">
                <a:effectLst/>
                <a:latin typeface="Tahoma" panose="020B0604030504040204" pitchFamily="34" charset="0"/>
                <a:ea typeface="Calibri" panose="020F0502020204030204" pitchFamily="34" charset="0"/>
              </a:rPr>
              <a:t>plan, fund and implement the local efforts for marine data acquisition, management and dissemination, </a:t>
            </a:r>
            <a:endParaRPr lang="en-GB" dirty="0">
              <a:latin typeface="Tahoma" panose="020B0604030504040204" pitchFamily="34" charset="0"/>
              <a:ea typeface="Calibri" panose="020F0502020204030204" pitchFamily="34" charset="0"/>
            </a:endParaRPr>
          </a:p>
          <a:p>
            <a:pPr marL="285750" indent="-285750">
              <a:buFontTx/>
              <a:buChar char="-"/>
            </a:pPr>
            <a:r>
              <a:rPr lang="en-GB" dirty="0">
                <a:latin typeface="Tahoma" panose="020B0604030504040204" pitchFamily="34" charset="0"/>
                <a:ea typeface="Calibri" panose="020F0502020204030204" pitchFamily="34" charset="0"/>
              </a:rPr>
              <a:t>r</a:t>
            </a:r>
            <a:r>
              <a:rPr lang="en-GB" sz="1800" dirty="0">
                <a:effectLst/>
                <a:latin typeface="Tahoma" panose="020B0604030504040204" pitchFamily="34" charset="0"/>
                <a:ea typeface="Calibri" panose="020F0502020204030204" pitchFamily="34" charset="0"/>
              </a:rPr>
              <a:t>un the integrated national marine core data service</a:t>
            </a:r>
          </a:p>
          <a:p>
            <a:pPr marL="285750" indent="-285750">
              <a:buFontTx/>
              <a:buChar char="-"/>
            </a:pPr>
            <a:endParaRPr lang="en-GB" dirty="0">
              <a:latin typeface="Tahoma" panose="020B0604030504040204" pitchFamily="34" charset="0"/>
            </a:endParaRPr>
          </a:p>
          <a:p>
            <a:r>
              <a:rPr lang="en-GB" sz="1800" dirty="0">
                <a:effectLst/>
                <a:latin typeface="Tahoma" panose="020B0604030504040204" pitchFamily="34" charset="0"/>
                <a:ea typeface="Calibri" panose="020F0502020204030204" pitchFamily="34" charset="0"/>
              </a:rPr>
              <a:t>operate through permanent </a:t>
            </a:r>
            <a:r>
              <a:rPr lang="en-GB" sz="1800" b="1" dirty="0">
                <a:solidFill>
                  <a:srgbClr val="FFFF00"/>
                </a:solidFill>
                <a:effectLst/>
                <a:latin typeface="Tahoma" panose="020B0604030504040204" pitchFamily="34" charset="0"/>
                <a:ea typeface="Calibri" panose="020F0502020204030204" pitchFamily="34" charset="0"/>
              </a:rPr>
              <a:t>entrusted local entities</a:t>
            </a:r>
            <a:r>
              <a:rPr lang="en-GB" sz="1800" dirty="0">
                <a:effectLst/>
                <a:latin typeface="Tahoma" panose="020B0604030504040204" pitchFamily="34" charset="0"/>
                <a:ea typeface="Calibri" panose="020F0502020204030204" pitchFamily="34" charset="0"/>
              </a:rPr>
              <a:t>, are supported by </a:t>
            </a:r>
            <a:r>
              <a:rPr lang="en-GB" sz="1800" dirty="0">
                <a:solidFill>
                  <a:srgbClr val="FFFF00"/>
                </a:solidFill>
                <a:effectLst/>
                <a:latin typeface="Tahoma" panose="020B0604030504040204" pitchFamily="34" charset="0"/>
                <a:ea typeface="Calibri" panose="020F0502020204030204" pitchFamily="34" charset="0"/>
              </a:rPr>
              <a:t>appointed expert national committees </a:t>
            </a:r>
            <a:r>
              <a:rPr lang="en-GB" sz="1800" dirty="0">
                <a:effectLst/>
                <a:latin typeface="Tahoma" panose="020B0604030504040204" pitchFamily="34" charset="0"/>
                <a:ea typeface="Calibri" panose="020F0502020204030204" pitchFamily="34" charset="0"/>
              </a:rPr>
              <a:t>and </a:t>
            </a:r>
            <a:r>
              <a:rPr lang="en-GB" sz="1800" b="1" dirty="0">
                <a:solidFill>
                  <a:srgbClr val="FFFF00"/>
                </a:solidFill>
                <a:effectLst/>
                <a:latin typeface="Tahoma" panose="020B0604030504040204" pitchFamily="34" charset="0"/>
                <a:ea typeface="Calibri" panose="020F0502020204030204" pitchFamily="34" charset="0"/>
              </a:rPr>
              <a:t>task groups </a:t>
            </a:r>
            <a:r>
              <a:rPr lang="en-GB" sz="1800" dirty="0">
                <a:effectLst/>
                <a:latin typeface="Tahoma" panose="020B0604030504040204" pitchFamily="34" charset="0"/>
                <a:ea typeface="Calibri" panose="020F0502020204030204" pitchFamily="34" charset="0"/>
              </a:rPr>
              <a:t>embracing scientific and technical hands-on persons responsible to </a:t>
            </a:r>
            <a:r>
              <a:rPr lang="en-GB" sz="1800" dirty="0" err="1">
                <a:effectLst/>
                <a:latin typeface="Tahoma" panose="020B0604030504040204" pitchFamily="34" charset="0"/>
                <a:ea typeface="Calibri" panose="020F0502020204030204" pitchFamily="34" charset="0"/>
              </a:rPr>
              <a:t>fulfill</a:t>
            </a:r>
            <a:r>
              <a:rPr lang="en-GB" sz="1800" dirty="0">
                <a:effectLst/>
                <a:latin typeface="Tahoma" panose="020B0604030504040204" pitchFamily="34" charset="0"/>
                <a:ea typeface="Calibri" panose="020F0502020204030204" pitchFamily="34" charset="0"/>
              </a:rPr>
              <a:t> the practical and operational execution and delivery roles.</a:t>
            </a:r>
            <a:endParaRPr lang="en-GB" dirty="0"/>
          </a:p>
        </p:txBody>
      </p:sp>
      <p:sp>
        <p:nvSpPr>
          <p:cNvPr id="10" name="TextBox 9">
            <a:extLst>
              <a:ext uri="{FF2B5EF4-FFF2-40B4-BE49-F238E27FC236}">
                <a16:creationId xmlns:a16="http://schemas.microsoft.com/office/drawing/2014/main" id="{7E599B85-008E-3F8D-6806-51EE1A8B22F4}"/>
              </a:ext>
            </a:extLst>
          </p:cNvPr>
          <p:cNvSpPr txBox="1"/>
          <p:nvPr/>
        </p:nvSpPr>
        <p:spPr>
          <a:xfrm>
            <a:off x="1033097" y="421160"/>
            <a:ext cx="7029450" cy="461665"/>
          </a:xfrm>
          <a:prstGeom prst="rect">
            <a:avLst/>
          </a:prstGeom>
          <a:noFill/>
        </p:spPr>
        <p:txBody>
          <a:bodyPr wrap="square" rtlCol="0">
            <a:spAutoFit/>
          </a:bodyPr>
          <a:lstStyle/>
          <a:p>
            <a:r>
              <a:rPr lang="en-GB" sz="2400" b="1" dirty="0"/>
              <a:t>National Marine Observing Systems</a:t>
            </a:r>
          </a:p>
        </p:txBody>
      </p:sp>
      <p:sp>
        <p:nvSpPr>
          <p:cNvPr id="13" name="Title 1">
            <a:extLst>
              <a:ext uri="{FF2B5EF4-FFF2-40B4-BE49-F238E27FC236}">
                <a16:creationId xmlns:a16="http://schemas.microsoft.com/office/drawing/2014/main" id="{21F04A6D-B2A2-4CC0-D336-34DCAB8BA44E}"/>
              </a:ext>
            </a:extLst>
          </p:cNvPr>
          <p:cNvSpPr txBox="1">
            <a:spLocks/>
          </p:cNvSpPr>
          <p:nvPr/>
        </p:nvSpPr>
        <p:spPr>
          <a:xfrm rot="21018548">
            <a:off x="7485603" y="792180"/>
            <a:ext cx="4787692" cy="1884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Backbone and building blocks</a:t>
            </a:r>
          </a:p>
          <a:p>
            <a:endParaRPr lang="en-GB" b="1" dirty="0">
              <a:solidFill>
                <a:srgbClr val="FF0000"/>
              </a:solidFill>
              <a:latin typeface="Mistral" panose="03090702030407020403" pitchFamily="66" charset="0"/>
            </a:endParaRPr>
          </a:p>
        </p:txBody>
      </p:sp>
      <p:sp>
        <p:nvSpPr>
          <p:cNvPr id="17" name="Rectangle 16">
            <a:extLst>
              <a:ext uri="{FF2B5EF4-FFF2-40B4-BE49-F238E27FC236}">
                <a16:creationId xmlns:a16="http://schemas.microsoft.com/office/drawing/2014/main" id="{B8A854BF-D65C-DE4D-D53C-69E0252E3391}"/>
              </a:ext>
            </a:extLst>
          </p:cNvPr>
          <p:cNvSpPr/>
          <p:nvPr/>
        </p:nvSpPr>
        <p:spPr>
          <a:xfrm>
            <a:off x="301250" y="5331687"/>
            <a:ext cx="7952642" cy="1569660"/>
          </a:xfrm>
          <a:prstGeom prst="rect">
            <a:avLst/>
          </a:prstGeom>
          <a:noFill/>
        </p:spPr>
        <p:txBody>
          <a:bodyPr wrap="square" lIns="91440" tIns="45720" rIns="91440" bIns="45720">
            <a:spAutoFit/>
          </a:bodyPr>
          <a:lstStyle/>
          <a:p>
            <a:pPr algn="r"/>
            <a:r>
              <a:rPr lang="en-US" sz="3200" b="1" cap="none" spc="0" dirty="0">
                <a:ln w="12700">
                  <a:solidFill>
                    <a:schemeClr val="accent1"/>
                  </a:solidFill>
                  <a:prstDash val="solid"/>
                </a:ln>
                <a:solidFill>
                  <a:schemeClr val="bg1"/>
                </a:solidFill>
                <a:effectLst>
                  <a:outerShdw dist="38100" dir="2640000" algn="bl" rotWithShape="0">
                    <a:schemeClr val="accent1"/>
                  </a:outerShdw>
                </a:effectLst>
              </a:rPr>
              <a:t>NSs acting together within a wider regional system, link the local scales to the transboundary dimensions</a:t>
            </a:r>
          </a:p>
        </p:txBody>
      </p:sp>
      <p:cxnSp>
        <p:nvCxnSpPr>
          <p:cNvPr id="20" name="Straight Connector 19">
            <a:extLst>
              <a:ext uri="{FF2B5EF4-FFF2-40B4-BE49-F238E27FC236}">
                <a16:creationId xmlns:a16="http://schemas.microsoft.com/office/drawing/2014/main" id="{7B007596-AEF8-D26D-A2B0-88C3B4D2A48C}"/>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41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F86B2-E8F4-62F7-37E3-00064EF4979F}"/>
              </a:ext>
            </a:extLst>
          </p:cNvPr>
          <p:cNvPicPr>
            <a:picLocks noChangeAspect="1"/>
          </p:cNvPicPr>
          <p:nvPr/>
        </p:nvPicPr>
        <p:blipFill>
          <a:blip r:embed="rId3"/>
          <a:stretch>
            <a:fillRect/>
          </a:stretch>
        </p:blipFill>
        <p:spPr>
          <a:xfrm>
            <a:off x="28848" y="2672862"/>
            <a:ext cx="12163152" cy="4185137"/>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7" name="TextBox 6">
            <a:extLst>
              <a:ext uri="{FF2B5EF4-FFF2-40B4-BE49-F238E27FC236}">
                <a16:creationId xmlns:a16="http://schemas.microsoft.com/office/drawing/2014/main" id="{1C0BF4D4-D2C1-D51E-A2F9-5371D3A9DB37}"/>
              </a:ext>
            </a:extLst>
          </p:cNvPr>
          <p:cNvSpPr txBox="1"/>
          <p:nvPr/>
        </p:nvSpPr>
        <p:spPr>
          <a:xfrm>
            <a:off x="703855" y="1860364"/>
            <a:ext cx="6986565" cy="2585323"/>
          </a:xfrm>
          <a:prstGeom prst="rect">
            <a:avLst/>
          </a:prstGeom>
          <a:noFill/>
        </p:spPr>
        <p:txBody>
          <a:bodyPr wrap="square" rtlCol="0">
            <a:spAutoFit/>
          </a:bodyPr>
          <a:lstStyle/>
          <a:p>
            <a:r>
              <a:rPr lang="en-GB" sz="1800" dirty="0">
                <a:effectLst/>
                <a:latin typeface="Tahoma" panose="020B0604030504040204" pitchFamily="34" charset="0"/>
                <a:ea typeface="Calibri" panose="020F0502020204030204" pitchFamily="34" charset="0"/>
              </a:rPr>
              <a:t>While national systems run autonomously they will need to adopt </a:t>
            </a:r>
            <a:r>
              <a:rPr lang="en-GB" sz="1800" b="1" dirty="0">
                <a:solidFill>
                  <a:srgbClr val="FFFF00"/>
                </a:solidFill>
                <a:effectLst/>
                <a:latin typeface="Tahoma" panose="020B0604030504040204" pitchFamily="34" charset="0"/>
                <a:ea typeface="Calibri" panose="020F0502020204030204" pitchFamily="34" charset="0"/>
              </a:rPr>
              <a:t>similar </a:t>
            </a:r>
            <a:r>
              <a:rPr lang="en-GB" b="1" dirty="0">
                <a:solidFill>
                  <a:srgbClr val="FFFF00"/>
                </a:solidFill>
                <a:latin typeface="Tahoma" panose="020B0604030504040204" pitchFamily="34" charset="0"/>
                <a:ea typeface="Calibri" panose="020F0502020204030204" pitchFamily="34" charset="0"/>
              </a:rPr>
              <a:t>structures </a:t>
            </a:r>
            <a:r>
              <a:rPr lang="en-GB" dirty="0">
                <a:latin typeface="Tahoma" panose="020B0604030504040204" pitchFamily="34" charset="0"/>
                <a:ea typeface="Calibri" panose="020F0502020204030204" pitchFamily="34" charset="0"/>
              </a:rPr>
              <a:t>(not only compatible)</a:t>
            </a:r>
            <a:r>
              <a:rPr lang="en-GB" sz="1800" dirty="0">
                <a:effectLst/>
                <a:latin typeface="Tahoma" panose="020B0604030504040204" pitchFamily="34" charset="0"/>
                <a:ea typeface="Calibri" panose="020F0502020204030204" pitchFamily="34" charset="0"/>
              </a:rPr>
              <a:t>, with interoperable functioning to synchronously and seamlessly connect and interact with peer systems in other countries as a </a:t>
            </a:r>
            <a:r>
              <a:rPr lang="en-GB" sz="1800" b="1" dirty="0">
                <a:solidFill>
                  <a:srgbClr val="FFFF00"/>
                </a:solidFill>
                <a:effectLst/>
                <a:latin typeface="Tahoma" panose="020B0604030504040204" pitchFamily="34" charset="0"/>
                <a:ea typeface="Calibri" panose="020F0502020204030204" pitchFamily="34" charset="0"/>
              </a:rPr>
              <a:t>federated system of systems. </a:t>
            </a:r>
            <a:r>
              <a:rPr lang="en-GB" sz="1800" dirty="0">
                <a:effectLst/>
                <a:latin typeface="Tahoma" panose="020B0604030504040204" pitchFamily="34" charset="0"/>
                <a:ea typeface="Calibri" panose="020F0502020204030204" pitchFamily="34" charset="0"/>
              </a:rPr>
              <a:t>They follow and align to an accepted co-designed and shared overarching regional marine observation implementation plan and framework that evolves in time and guides for synergies, complementarity and joint development as a coordinated regional system. </a:t>
            </a:r>
            <a:endParaRPr lang="en-GB" dirty="0"/>
          </a:p>
        </p:txBody>
      </p:sp>
      <p:sp>
        <p:nvSpPr>
          <p:cNvPr id="10" name="TextBox 9">
            <a:extLst>
              <a:ext uri="{FF2B5EF4-FFF2-40B4-BE49-F238E27FC236}">
                <a16:creationId xmlns:a16="http://schemas.microsoft.com/office/drawing/2014/main" id="{7E599B85-008E-3F8D-6806-51EE1A8B22F4}"/>
              </a:ext>
            </a:extLst>
          </p:cNvPr>
          <p:cNvSpPr txBox="1"/>
          <p:nvPr/>
        </p:nvSpPr>
        <p:spPr>
          <a:xfrm>
            <a:off x="1033097" y="421160"/>
            <a:ext cx="7029450" cy="461665"/>
          </a:xfrm>
          <a:prstGeom prst="rect">
            <a:avLst/>
          </a:prstGeom>
          <a:noFill/>
        </p:spPr>
        <p:txBody>
          <a:bodyPr wrap="square" rtlCol="0">
            <a:spAutoFit/>
          </a:bodyPr>
          <a:lstStyle/>
          <a:p>
            <a:r>
              <a:rPr lang="en-GB" sz="2400" b="1" dirty="0"/>
              <a:t>National Marine Observing Systems</a:t>
            </a:r>
          </a:p>
        </p:txBody>
      </p:sp>
      <p:sp>
        <p:nvSpPr>
          <p:cNvPr id="13" name="Title 1">
            <a:extLst>
              <a:ext uri="{FF2B5EF4-FFF2-40B4-BE49-F238E27FC236}">
                <a16:creationId xmlns:a16="http://schemas.microsoft.com/office/drawing/2014/main" id="{21F04A6D-B2A2-4CC0-D336-34DCAB8BA44E}"/>
              </a:ext>
            </a:extLst>
          </p:cNvPr>
          <p:cNvSpPr txBox="1">
            <a:spLocks/>
          </p:cNvSpPr>
          <p:nvPr/>
        </p:nvSpPr>
        <p:spPr>
          <a:xfrm rot="21018548">
            <a:off x="7485603" y="792180"/>
            <a:ext cx="4787692" cy="1884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Backbone and building blocks</a:t>
            </a:r>
          </a:p>
          <a:p>
            <a:endParaRPr lang="en-GB" b="1" dirty="0">
              <a:solidFill>
                <a:srgbClr val="FF0000"/>
              </a:solidFill>
              <a:latin typeface="Mistral" panose="03090702030407020403" pitchFamily="66" charset="0"/>
            </a:endParaRPr>
          </a:p>
        </p:txBody>
      </p:sp>
      <p:sp>
        <p:nvSpPr>
          <p:cNvPr id="17" name="Rectangle 16">
            <a:extLst>
              <a:ext uri="{FF2B5EF4-FFF2-40B4-BE49-F238E27FC236}">
                <a16:creationId xmlns:a16="http://schemas.microsoft.com/office/drawing/2014/main" id="{B8A854BF-D65C-DE4D-D53C-69E0252E3391}"/>
              </a:ext>
            </a:extLst>
          </p:cNvPr>
          <p:cNvSpPr/>
          <p:nvPr/>
        </p:nvSpPr>
        <p:spPr>
          <a:xfrm>
            <a:off x="301250" y="5331687"/>
            <a:ext cx="7952642" cy="1569660"/>
          </a:xfrm>
          <a:prstGeom prst="rect">
            <a:avLst/>
          </a:prstGeom>
          <a:noFill/>
        </p:spPr>
        <p:txBody>
          <a:bodyPr wrap="square" lIns="91440" tIns="45720" rIns="91440" bIns="45720">
            <a:spAutoFit/>
          </a:bodyPr>
          <a:lstStyle/>
          <a:p>
            <a:pPr algn="r"/>
            <a:r>
              <a:rPr lang="en-US" sz="3200" b="1" cap="none" spc="0" dirty="0">
                <a:ln w="12700">
                  <a:solidFill>
                    <a:schemeClr val="accent1"/>
                  </a:solidFill>
                  <a:prstDash val="solid"/>
                </a:ln>
                <a:solidFill>
                  <a:schemeClr val="bg1"/>
                </a:solidFill>
                <a:effectLst>
                  <a:outerShdw dist="38100" dir="2640000" algn="bl" rotWithShape="0">
                    <a:schemeClr val="accent1"/>
                  </a:outerShdw>
                </a:effectLst>
              </a:rPr>
              <a:t>NSs acting together within a wider regional system, link the local scales to the transboundary dimensions</a:t>
            </a:r>
          </a:p>
        </p:txBody>
      </p:sp>
      <p:cxnSp>
        <p:nvCxnSpPr>
          <p:cNvPr id="20" name="Straight Connector 19">
            <a:extLst>
              <a:ext uri="{FF2B5EF4-FFF2-40B4-BE49-F238E27FC236}">
                <a16:creationId xmlns:a16="http://schemas.microsoft.com/office/drawing/2014/main" id="{7B007596-AEF8-D26D-A2B0-88C3B4D2A48C}"/>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64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383696" y="21910"/>
            <a:ext cx="10114141" cy="841321"/>
          </a:xfrm>
          <a:prstGeom prst="rect">
            <a:avLst/>
          </a:prstGeom>
        </p:spPr>
      </p:pic>
      <p:sp>
        <p:nvSpPr>
          <p:cNvPr id="16" name="Title 1"/>
          <p:cNvSpPr>
            <a:spLocks noGrp="1"/>
          </p:cNvSpPr>
          <p:nvPr>
            <p:ph type="title"/>
          </p:nvPr>
        </p:nvSpPr>
        <p:spPr>
          <a:xfrm>
            <a:off x="233935" y="72118"/>
            <a:ext cx="10108305" cy="841368"/>
          </a:xfrm>
        </p:spPr>
        <p:txBody>
          <a:bodyPr/>
          <a:lstStyle/>
          <a:p>
            <a:r>
              <a:rPr lang="en-GB" sz="2800" dirty="0">
                <a:solidFill>
                  <a:srgbClr val="004799"/>
                </a:solidFill>
                <a:latin typeface="Segoe UI Semibold" panose="020B0702040204020203" pitchFamily="34" charset="0"/>
                <a:cs typeface="Segoe UI Semibold" panose="020B0702040204020203" pitchFamily="34" charset="0"/>
              </a:rPr>
              <a:t>Role of national systems</a:t>
            </a:r>
          </a:p>
        </p:txBody>
      </p:sp>
      <p:cxnSp>
        <p:nvCxnSpPr>
          <p:cNvPr id="17" name="Straight Connector 16"/>
          <p:cNvCxnSpPr/>
          <p:nvPr/>
        </p:nvCxnSpPr>
        <p:spPr>
          <a:xfrm>
            <a:off x="333425" y="202831"/>
            <a:ext cx="3305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801152" y="5469086"/>
            <a:ext cx="1550124" cy="330925"/>
          </a:xfrm>
          <a:prstGeom prst="rect">
            <a:avLst/>
          </a:prstGeom>
          <a:blipFill>
            <a:blip r:embed="rId4"/>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49" name="TextBox 48"/>
          <p:cNvSpPr txBox="1"/>
          <p:nvPr/>
        </p:nvSpPr>
        <p:spPr>
          <a:xfrm>
            <a:off x="3853403" y="5469085"/>
            <a:ext cx="1550126" cy="286232"/>
          </a:xfrm>
          <a:prstGeom prst="rect">
            <a:avLst/>
          </a:prstGeom>
          <a:noFill/>
        </p:spPr>
        <p:txBody>
          <a:bodyPr wrap="square" rtlCol="0">
            <a:spAutoFit/>
          </a:bodyPr>
          <a:lstStyle/>
          <a:p>
            <a:r>
              <a:rPr lang="en-GB" sz="1260" b="1" dirty="0">
                <a:solidFill>
                  <a:prstClr val="black"/>
                </a:solidFill>
              </a:rPr>
              <a:t>National System</a:t>
            </a:r>
          </a:p>
        </p:txBody>
      </p:sp>
      <p:sp>
        <p:nvSpPr>
          <p:cNvPr id="50" name="Rectangle 49"/>
          <p:cNvSpPr/>
          <p:nvPr/>
        </p:nvSpPr>
        <p:spPr>
          <a:xfrm>
            <a:off x="4680716" y="5827509"/>
            <a:ext cx="1550124" cy="330925"/>
          </a:xfrm>
          <a:prstGeom prst="rect">
            <a:avLst/>
          </a:prstGeom>
          <a:blipFill>
            <a:blip r:embed="rId4"/>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51" name="TextBox 50"/>
          <p:cNvSpPr txBox="1"/>
          <p:nvPr/>
        </p:nvSpPr>
        <p:spPr>
          <a:xfrm>
            <a:off x="4749009" y="5843550"/>
            <a:ext cx="1550126" cy="286232"/>
          </a:xfrm>
          <a:prstGeom prst="rect">
            <a:avLst/>
          </a:prstGeom>
          <a:noFill/>
        </p:spPr>
        <p:txBody>
          <a:bodyPr wrap="square" rtlCol="0">
            <a:spAutoFit/>
          </a:bodyPr>
          <a:lstStyle/>
          <a:p>
            <a:r>
              <a:rPr lang="en-GB" sz="1260" b="1" dirty="0">
                <a:solidFill>
                  <a:prstClr val="black"/>
                </a:solidFill>
              </a:rPr>
              <a:t>National System</a:t>
            </a:r>
          </a:p>
        </p:txBody>
      </p:sp>
      <p:sp>
        <p:nvSpPr>
          <p:cNvPr id="52" name="Rectangle 51"/>
          <p:cNvSpPr/>
          <p:nvPr/>
        </p:nvSpPr>
        <p:spPr>
          <a:xfrm>
            <a:off x="4419453" y="5129450"/>
            <a:ext cx="1550124" cy="330925"/>
          </a:xfrm>
          <a:prstGeom prst="rect">
            <a:avLst/>
          </a:prstGeom>
          <a:blipFill>
            <a:blip r:embed="rId4"/>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53" name="TextBox 52"/>
          <p:cNvSpPr txBox="1"/>
          <p:nvPr/>
        </p:nvSpPr>
        <p:spPr>
          <a:xfrm>
            <a:off x="4454288" y="5129449"/>
            <a:ext cx="1550126" cy="286232"/>
          </a:xfrm>
          <a:prstGeom prst="rect">
            <a:avLst/>
          </a:prstGeom>
          <a:noFill/>
        </p:spPr>
        <p:txBody>
          <a:bodyPr wrap="square" rtlCol="0">
            <a:spAutoFit/>
          </a:bodyPr>
          <a:lstStyle/>
          <a:p>
            <a:r>
              <a:rPr lang="en-GB" sz="1260" b="1" dirty="0">
                <a:solidFill>
                  <a:prstClr val="black"/>
                </a:solidFill>
              </a:rPr>
              <a:t>National System</a:t>
            </a:r>
          </a:p>
        </p:txBody>
      </p:sp>
      <p:sp>
        <p:nvSpPr>
          <p:cNvPr id="54" name="Rectangle 53"/>
          <p:cNvSpPr/>
          <p:nvPr/>
        </p:nvSpPr>
        <p:spPr>
          <a:xfrm>
            <a:off x="5394814" y="5477788"/>
            <a:ext cx="1550124" cy="330925"/>
          </a:xfrm>
          <a:prstGeom prst="rect">
            <a:avLst/>
          </a:prstGeom>
          <a:pattFill prst="wdDnDiag">
            <a:fgClr>
              <a:srgbClr val="FFC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55" name="TextBox 54"/>
          <p:cNvSpPr txBox="1"/>
          <p:nvPr/>
        </p:nvSpPr>
        <p:spPr>
          <a:xfrm>
            <a:off x="5447066" y="5477788"/>
            <a:ext cx="1550126" cy="286232"/>
          </a:xfrm>
          <a:prstGeom prst="rect">
            <a:avLst/>
          </a:prstGeom>
          <a:noFill/>
        </p:spPr>
        <p:txBody>
          <a:bodyPr wrap="square" rtlCol="0">
            <a:spAutoFit/>
          </a:bodyPr>
          <a:lstStyle/>
          <a:p>
            <a:r>
              <a:rPr lang="en-GB" sz="1260" b="1" dirty="0">
                <a:solidFill>
                  <a:prstClr val="black"/>
                </a:solidFill>
              </a:rPr>
              <a:t>National System</a:t>
            </a:r>
          </a:p>
        </p:txBody>
      </p:sp>
      <p:sp>
        <p:nvSpPr>
          <p:cNvPr id="56" name="Rectangle 55"/>
          <p:cNvSpPr/>
          <p:nvPr/>
        </p:nvSpPr>
        <p:spPr>
          <a:xfrm>
            <a:off x="3095775" y="5826140"/>
            <a:ext cx="1550124" cy="330925"/>
          </a:xfrm>
          <a:prstGeom prst="rect">
            <a:avLst/>
          </a:prstGeom>
          <a:pattFill prst="wdDnDiag">
            <a:fgClr>
              <a:srgbClr val="FFC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57" name="TextBox 56"/>
          <p:cNvSpPr txBox="1"/>
          <p:nvPr/>
        </p:nvSpPr>
        <p:spPr>
          <a:xfrm>
            <a:off x="3148027" y="5826139"/>
            <a:ext cx="1550126" cy="286232"/>
          </a:xfrm>
          <a:prstGeom prst="rect">
            <a:avLst/>
          </a:prstGeom>
          <a:noFill/>
        </p:spPr>
        <p:txBody>
          <a:bodyPr wrap="square" rtlCol="0">
            <a:spAutoFit/>
          </a:bodyPr>
          <a:lstStyle/>
          <a:p>
            <a:r>
              <a:rPr lang="en-GB" sz="1260" b="1" dirty="0">
                <a:solidFill>
                  <a:prstClr val="black"/>
                </a:solidFill>
              </a:rPr>
              <a:t>National System</a:t>
            </a:r>
          </a:p>
        </p:txBody>
      </p:sp>
      <p:sp>
        <p:nvSpPr>
          <p:cNvPr id="58" name="Rectangle 57"/>
          <p:cNvSpPr/>
          <p:nvPr/>
        </p:nvSpPr>
        <p:spPr>
          <a:xfrm>
            <a:off x="2224906" y="5477791"/>
            <a:ext cx="1550124" cy="330925"/>
          </a:xfrm>
          <a:prstGeom prst="rect">
            <a:avLst/>
          </a:prstGeom>
          <a:pattFill prst="ltVert">
            <a:fgClr>
              <a:schemeClr val="bg2">
                <a:lumMod val="90000"/>
              </a:schemeClr>
            </a:fgClr>
            <a:bgClr>
              <a:schemeClr val="accent2">
                <a:lumMod val="60000"/>
                <a:lumOff val="40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59" name="TextBox 58"/>
          <p:cNvSpPr txBox="1"/>
          <p:nvPr/>
        </p:nvSpPr>
        <p:spPr>
          <a:xfrm>
            <a:off x="2277158" y="5495211"/>
            <a:ext cx="1497872" cy="286232"/>
          </a:xfrm>
          <a:prstGeom prst="rect">
            <a:avLst/>
          </a:prstGeom>
          <a:pattFill prst="ltVert">
            <a:fgClr>
              <a:schemeClr val="bg2">
                <a:lumMod val="90000"/>
              </a:schemeClr>
            </a:fgClr>
            <a:bgClr>
              <a:schemeClr val="accent2">
                <a:lumMod val="60000"/>
                <a:lumOff val="40000"/>
              </a:schemeClr>
            </a:bgClr>
          </a:pattFill>
        </p:spPr>
        <p:txBody>
          <a:bodyPr wrap="square" rtlCol="0">
            <a:spAutoFit/>
          </a:bodyPr>
          <a:lstStyle/>
          <a:p>
            <a:r>
              <a:rPr lang="en-GB" sz="1260" b="1" dirty="0">
                <a:solidFill>
                  <a:prstClr val="black"/>
                </a:solidFill>
              </a:rPr>
              <a:t>National System</a:t>
            </a:r>
          </a:p>
        </p:txBody>
      </p:sp>
      <p:sp>
        <p:nvSpPr>
          <p:cNvPr id="60" name="Rectangle 59"/>
          <p:cNvSpPr/>
          <p:nvPr/>
        </p:nvSpPr>
        <p:spPr>
          <a:xfrm>
            <a:off x="6256955" y="5834841"/>
            <a:ext cx="1550124" cy="330925"/>
          </a:xfrm>
          <a:prstGeom prst="rect">
            <a:avLst/>
          </a:prstGeom>
          <a:pattFill prst="ltVert">
            <a:fgClr>
              <a:schemeClr val="bg2">
                <a:lumMod val="90000"/>
              </a:schemeClr>
            </a:fgClr>
            <a:bgClr>
              <a:schemeClr val="accent2">
                <a:lumMod val="60000"/>
                <a:lumOff val="40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61" name="TextBox 60"/>
          <p:cNvSpPr txBox="1"/>
          <p:nvPr/>
        </p:nvSpPr>
        <p:spPr>
          <a:xfrm>
            <a:off x="6283093" y="5852252"/>
            <a:ext cx="1523994" cy="286232"/>
          </a:xfrm>
          <a:prstGeom prst="rect">
            <a:avLst/>
          </a:prstGeom>
          <a:pattFill prst="ltVert">
            <a:fgClr>
              <a:schemeClr val="bg2">
                <a:lumMod val="90000"/>
              </a:schemeClr>
            </a:fgClr>
            <a:bgClr>
              <a:schemeClr val="accent2">
                <a:lumMod val="60000"/>
                <a:lumOff val="40000"/>
              </a:schemeClr>
            </a:bgClr>
          </a:pattFill>
        </p:spPr>
        <p:txBody>
          <a:bodyPr wrap="square" rtlCol="0">
            <a:spAutoFit/>
          </a:bodyPr>
          <a:lstStyle/>
          <a:p>
            <a:r>
              <a:rPr lang="en-GB" sz="1260" b="1" dirty="0">
                <a:solidFill>
                  <a:prstClr val="black"/>
                </a:solidFill>
              </a:rPr>
              <a:t>National System</a:t>
            </a:r>
          </a:p>
        </p:txBody>
      </p:sp>
      <p:sp>
        <p:nvSpPr>
          <p:cNvPr id="62" name="Rectangle 61"/>
          <p:cNvSpPr/>
          <p:nvPr/>
        </p:nvSpPr>
        <p:spPr>
          <a:xfrm>
            <a:off x="2817087" y="5112037"/>
            <a:ext cx="1550124" cy="330925"/>
          </a:xfrm>
          <a:prstGeom prst="rect">
            <a:avLst/>
          </a:prstGeom>
          <a:pattFill prst="ltVert">
            <a:fgClr>
              <a:schemeClr val="bg2">
                <a:lumMod val="90000"/>
              </a:schemeClr>
            </a:fgClr>
            <a:bgClr>
              <a:srgbClr val="F26122"/>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63" name="TextBox 62"/>
          <p:cNvSpPr txBox="1"/>
          <p:nvPr/>
        </p:nvSpPr>
        <p:spPr>
          <a:xfrm>
            <a:off x="2851922" y="5146873"/>
            <a:ext cx="1550126" cy="286232"/>
          </a:xfrm>
          <a:prstGeom prst="rect">
            <a:avLst/>
          </a:prstGeom>
          <a:pattFill prst="ltVert">
            <a:fgClr>
              <a:schemeClr val="bg2">
                <a:lumMod val="90000"/>
              </a:schemeClr>
            </a:fgClr>
            <a:bgClr>
              <a:srgbClr val="F26122"/>
            </a:bgClr>
          </a:pattFill>
        </p:spPr>
        <p:txBody>
          <a:bodyPr wrap="square" rtlCol="0">
            <a:spAutoFit/>
          </a:bodyPr>
          <a:lstStyle/>
          <a:p>
            <a:r>
              <a:rPr lang="en-GB" sz="1260" b="1" dirty="0">
                <a:solidFill>
                  <a:prstClr val="black"/>
                </a:solidFill>
              </a:rPr>
              <a:t>National System</a:t>
            </a:r>
          </a:p>
        </p:txBody>
      </p:sp>
      <p:sp>
        <p:nvSpPr>
          <p:cNvPr id="64" name="Rectangle 63"/>
          <p:cNvSpPr/>
          <p:nvPr/>
        </p:nvSpPr>
        <p:spPr>
          <a:xfrm>
            <a:off x="1563063" y="5826139"/>
            <a:ext cx="1550124" cy="330925"/>
          </a:xfrm>
          <a:prstGeom prst="rect">
            <a:avLst/>
          </a:prstGeom>
          <a:pattFill prst="ltVert">
            <a:fgClr>
              <a:schemeClr val="bg2">
                <a:lumMod val="90000"/>
              </a:schemeClr>
            </a:fgClr>
            <a:bgClr>
              <a:schemeClr val="accent4">
                <a:lumMod val="75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65" name="TextBox 64"/>
          <p:cNvSpPr txBox="1"/>
          <p:nvPr/>
        </p:nvSpPr>
        <p:spPr>
          <a:xfrm>
            <a:off x="1580481" y="5843555"/>
            <a:ext cx="1550126" cy="286232"/>
          </a:xfrm>
          <a:prstGeom prst="rect">
            <a:avLst/>
          </a:prstGeom>
          <a:pattFill prst="ltVert">
            <a:fgClr>
              <a:schemeClr val="bg2">
                <a:lumMod val="90000"/>
              </a:schemeClr>
            </a:fgClr>
            <a:bgClr>
              <a:schemeClr val="accent4">
                <a:lumMod val="75000"/>
              </a:schemeClr>
            </a:bgClr>
          </a:pattFill>
        </p:spPr>
        <p:txBody>
          <a:bodyPr wrap="square" rtlCol="0">
            <a:spAutoFit/>
          </a:bodyPr>
          <a:lstStyle/>
          <a:p>
            <a:r>
              <a:rPr lang="en-GB" sz="1260" b="1" dirty="0">
                <a:solidFill>
                  <a:prstClr val="black"/>
                </a:solidFill>
              </a:rPr>
              <a:t>National System</a:t>
            </a:r>
          </a:p>
        </p:txBody>
      </p:sp>
      <p:sp>
        <p:nvSpPr>
          <p:cNvPr id="66" name="Rectangle 65"/>
          <p:cNvSpPr/>
          <p:nvPr/>
        </p:nvSpPr>
        <p:spPr>
          <a:xfrm>
            <a:off x="5986997" y="5129450"/>
            <a:ext cx="1550124" cy="330925"/>
          </a:xfrm>
          <a:prstGeom prst="rect">
            <a:avLst/>
          </a:prstGeom>
          <a:pattFill prst="ltVert">
            <a:fgClr>
              <a:schemeClr val="bg2">
                <a:lumMod val="90000"/>
              </a:schemeClr>
            </a:fgClr>
            <a:bgClr>
              <a:schemeClr val="accent2">
                <a:lumMod val="60000"/>
                <a:lumOff val="40000"/>
              </a:schemeClr>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67" name="TextBox 66"/>
          <p:cNvSpPr txBox="1"/>
          <p:nvPr/>
        </p:nvSpPr>
        <p:spPr>
          <a:xfrm>
            <a:off x="5986999" y="5146866"/>
            <a:ext cx="1550126" cy="286232"/>
          </a:xfrm>
          <a:prstGeom prst="rect">
            <a:avLst/>
          </a:prstGeom>
          <a:pattFill prst="ltVert">
            <a:fgClr>
              <a:schemeClr val="bg2">
                <a:lumMod val="90000"/>
              </a:schemeClr>
            </a:fgClr>
            <a:bgClr>
              <a:schemeClr val="accent2">
                <a:lumMod val="60000"/>
                <a:lumOff val="40000"/>
              </a:schemeClr>
            </a:bgClr>
          </a:pattFill>
        </p:spPr>
        <p:txBody>
          <a:bodyPr wrap="square" rtlCol="0">
            <a:spAutoFit/>
          </a:bodyPr>
          <a:lstStyle/>
          <a:p>
            <a:r>
              <a:rPr lang="en-GB" sz="1260" b="1" dirty="0">
                <a:solidFill>
                  <a:prstClr val="black"/>
                </a:solidFill>
              </a:rPr>
              <a:t>National System</a:t>
            </a:r>
          </a:p>
        </p:txBody>
      </p:sp>
      <p:sp>
        <p:nvSpPr>
          <p:cNvPr id="68" name="Rectangle 67"/>
          <p:cNvSpPr/>
          <p:nvPr/>
        </p:nvSpPr>
        <p:spPr>
          <a:xfrm>
            <a:off x="6962366" y="5495210"/>
            <a:ext cx="1550124" cy="330925"/>
          </a:xfrm>
          <a:prstGeom prst="rect">
            <a:avLst/>
          </a:prstGeom>
          <a:pattFill prst="ltVert">
            <a:fgClr>
              <a:schemeClr val="bg2">
                <a:lumMod val="90000"/>
              </a:schemeClr>
            </a:fgClr>
            <a:bgClr>
              <a:srgbClr val="FF0000"/>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69" name="TextBox 68"/>
          <p:cNvSpPr txBox="1"/>
          <p:nvPr/>
        </p:nvSpPr>
        <p:spPr>
          <a:xfrm>
            <a:off x="6979784" y="5512626"/>
            <a:ext cx="1550126" cy="286232"/>
          </a:xfrm>
          <a:prstGeom prst="rect">
            <a:avLst/>
          </a:prstGeom>
          <a:pattFill prst="ltUpDiag">
            <a:fgClr>
              <a:schemeClr val="bg2">
                <a:lumMod val="90000"/>
              </a:schemeClr>
            </a:fgClr>
            <a:bgClr>
              <a:srgbClr val="FF0000"/>
            </a:bgClr>
          </a:pattFill>
        </p:spPr>
        <p:txBody>
          <a:bodyPr wrap="square" rtlCol="0">
            <a:spAutoFit/>
          </a:bodyPr>
          <a:lstStyle/>
          <a:p>
            <a:r>
              <a:rPr lang="en-GB" sz="1260" b="1" dirty="0">
                <a:solidFill>
                  <a:prstClr val="black"/>
                </a:solidFill>
              </a:rPr>
              <a:t>National System</a:t>
            </a:r>
          </a:p>
        </p:txBody>
      </p:sp>
      <p:sp>
        <p:nvSpPr>
          <p:cNvPr id="70" name="Rectangle 69"/>
          <p:cNvSpPr/>
          <p:nvPr/>
        </p:nvSpPr>
        <p:spPr>
          <a:xfrm>
            <a:off x="7794262" y="5828886"/>
            <a:ext cx="1550124" cy="330925"/>
          </a:xfrm>
          <a:prstGeom prst="rect">
            <a:avLst/>
          </a:prstGeom>
          <a:pattFill prst="wdDnDiag">
            <a:fgClr>
              <a:schemeClr val="bg2">
                <a:lumMod val="90000"/>
              </a:schemeClr>
            </a:fgClr>
            <a:bgClr>
              <a:srgbClr val="FFFF00"/>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71" name="TextBox 70"/>
          <p:cNvSpPr txBox="1"/>
          <p:nvPr/>
        </p:nvSpPr>
        <p:spPr>
          <a:xfrm>
            <a:off x="7820353" y="5869681"/>
            <a:ext cx="1506622" cy="286232"/>
          </a:xfrm>
          <a:prstGeom prst="rect">
            <a:avLst/>
          </a:prstGeom>
          <a:pattFill prst="wdDnDiag">
            <a:fgClr>
              <a:schemeClr val="bg2">
                <a:lumMod val="90000"/>
              </a:schemeClr>
            </a:fgClr>
            <a:bgClr>
              <a:srgbClr val="FFFF00"/>
            </a:bgClr>
          </a:pattFill>
        </p:spPr>
        <p:txBody>
          <a:bodyPr wrap="square" rtlCol="0">
            <a:spAutoFit/>
          </a:bodyPr>
          <a:lstStyle/>
          <a:p>
            <a:r>
              <a:rPr lang="en-GB" sz="1260" b="1" dirty="0">
                <a:solidFill>
                  <a:prstClr val="black"/>
                </a:solidFill>
              </a:rPr>
              <a:t>National System</a:t>
            </a:r>
          </a:p>
        </p:txBody>
      </p:sp>
      <p:sp>
        <p:nvSpPr>
          <p:cNvPr id="72" name="Up Arrow Callout 71"/>
          <p:cNvSpPr/>
          <p:nvPr/>
        </p:nvSpPr>
        <p:spPr>
          <a:xfrm>
            <a:off x="1915747" y="4441454"/>
            <a:ext cx="6540138" cy="653938"/>
          </a:xfrm>
          <a:prstGeom prst="upArrowCallout">
            <a:avLst>
              <a:gd name="adj1" fmla="val 85714"/>
              <a:gd name="adj2" fmla="val 125000"/>
              <a:gd name="adj3" fmla="val 25000"/>
              <a:gd name="adj4" fmla="val 5849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GB" sz="960" b="1" cap="all" dirty="0">
              <a:solidFill>
                <a:prstClr val="white"/>
              </a:solidFill>
            </a:endParaRPr>
          </a:p>
        </p:txBody>
      </p:sp>
      <p:sp>
        <p:nvSpPr>
          <p:cNvPr id="73" name="TextBox 72"/>
          <p:cNvSpPr txBox="1"/>
          <p:nvPr/>
        </p:nvSpPr>
        <p:spPr>
          <a:xfrm>
            <a:off x="2783214" y="4789817"/>
            <a:ext cx="5573484" cy="313932"/>
          </a:xfrm>
          <a:prstGeom prst="rect">
            <a:avLst/>
          </a:prstGeom>
          <a:noFill/>
        </p:spPr>
        <p:txBody>
          <a:bodyPr wrap="square" rtlCol="0">
            <a:spAutoFit/>
          </a:bodyPr>
          <a:lstStyle/>
          <a:p>
            <a:r>
              <a:rPr lang="en-GB" sz="1440" b="1" dirty="0">
                <a:solidFill>
                  <a:srgbClr val="FFFF00"/>
                </a:solidFill>
              </a:rPr>
              <a:t>Baseline data integrating different types, scales and domains</a:t>
            </a:r>
          </a:p>
        </p:txBody>
      </p:sp>
      <p:pic>
        <p:nvPicPr>
          <p:cNvPr id="74" name="image1.png"/>
          <p:cNvPicPr/>
          <p:nvPr/>
        </p:nvPicPr>
        <p:blipFill>
          <a:blip r:embed="rId5"/>
          <a:srcRect/>
          <a:stretch>
            <a:fillRect/>
          </a:stretch>
        </p:blipFill>
        <p:spPr>
          <a:xfrm>
            <a:off x="4037080" y="2285965"/>
            <a:ext cx="764745" cy="870026"/>
          </a:xfrm>
          <a:prstGeom prst="rect">
            <a:avLst/>
          </a:prstGeom>
          <a:ln/>
        </p:spPr>
      </p:pic>
      <p:sp>
        <p:nvSpPr>
          <p:cNvPr id="75" name="Rectangle 74"/>
          <p:cNvSpPr/>
          <p:nvPr/>
        </p:nvSpPr>
        <p:spPr>
          <a:xfrm>
            <a:off x="8615602" y="4828062"/>
            <a:ext cx="3423998" cy="1532727"/>
          </a:xfrm>
          <a:prstGeom prst="rect">
            <a:avLst/>
          </a:prstGeom>
        </p:spPr>
        <p:txBody>
          <a:bodyPr wrap="square">
            <a:spAutoFit/>
          </a:bodyPr>
          <a:lstStyle/>
          <a:p>
            <a:r>
              <a:rPr lang="en-GB" b="1" dirty="0">
                <a:solidFill>
                  <a:srgbClr val="5B9BD5"/>
                </a:solidFill>
                <a:latin typeface="Segoe UI" panose="020B0502040204020203" pitchFamily="34" charset="0"/>
                <a:cs typeface="Segoe UI" panose="020B0502040204020203" pitchFamily="34" charset="0"/>
              </a:rPr>
              <a:t>Could a platform of platforms federating national systems to a Med Platform work? </a:t>
            </a:r>
            <a:endParaRPr lang="en-US" b="1" dirty="0">
              <a:solidFill>
                <a:srgbClr val="5B9BD5"/>
              </a:solidFill>
              <a:latin typeface="Segoe UI" panose="020B0502040204020203" pitchFamily="34" charset="0"/>
              <a:cs typeface="Segoe UI" panose="020B0502040204020203" pitchFamily="34" charset="0"/>
            </a:endParaRPr>
          </a:p>
          <a:p>
            <a:endParaRPr lang="en-US" b="1" dirty="0">
              <a:solidFill>
                <a:srgbClr val="5B9BD5"/>
              </a:solidFill>
              <a:latin typeface="Segoe UI" panose="020B0502040204020203" pitchFamily="34" charset="0"/>
              <a:cs typeface="Segoe UI" panose="020B0502040204020203" pitchFamily="34" charset="0"/>
            </a:endParaRPr>
          </a:p>
          <a:p>
            <a:endParaRPr lang="en-GB" sz="2160" dirty="0">
              <a:solidFill>
                <a:prstClr val="white"/>
              </a:solidFill>
            </a:endParaRPr>
          </a:p>
        </p:txBody>
      </p:sp>
      <p:sp>
        <p:nvSpPr>
          <p:cNvPr id="76" name="Bent-Up Arrow 75"/>
          <p:cNvSpPr/>
          <p:nvPr/>
        </p:nvSpPr>
        <p:spPr>
          <a:xfrm rot="10800000">
            <a:off x="1986176" y="2767405"/>
            <a:ext cx="1380532" cy="16283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7" name="Picture 76"/>
          <p:cNvPicPr>
            <a:picLocks noChangeAspect="1"/>
          </p:cNvPicPr>
          <p:nvPr/>
        </p:nvPicPr>
        <p:blipFill>
          <a:blip r:embed="rId6"/>
          <a:stretch>
            <a:fillRect/>
          </a:stretch>
        </p:blipFill>
        <p:spPr>
          <a:xfrm>
            <a:off x="6837033" y="2859180"/>
            <a:ext cx="1400175" cy="1647825"/>
          </a:xfrm>
          <a:prstGeom prst="rect">
            <a:avLst/>
          </a:prstGeom>
        </p:spPr>
      </p:pic>
      <p:pic>
        <p:nvPicPr>
          <p:cNvPr id="78" name="Picture 2" descr="p4307_56e2c2eb9d1d089ee42430cf1a5889c7mercator_glob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6084" y="2306554"/>
            <a:ext cx="818397" cy="820295"/>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5402585" y="2646041"/>
            <a:ext cx="1434448" cy="200055"/>
          </a:xfrm>
          <a:prstGeom prst="rect">
            <a:avLst/>
          </a:prstGeom>
          <a:noFill/>
        </p:spPr>
        <p:txBody>
          <a:bodyPr wrap="square" rtlCol="0">
            <a:spAutoFit/>
          </a:bodyPr>
          <a:lstStyle/>
          <a:p>
            <a:pPr defTabSz="990570"/>
            <a:r>
              <a:rPr lang="en-GB" sz="700" b="1" dirty="0">
                <a:solidFill>
                  <a:prstClr val="black"/>
                </a:solidFill>
                <a:latin typeface="Arial Black" panose="020B0A04020102020204" pitchFamily="34" charset="0"/>
              </a:rPr>
              <a:t>COPERNICUS</a:t>
            </a:r>
          </a:p>
        </p:txBody>
      </p:sp>
      <p:sp>
        <p:nvSpPr>
          <p:cNvPr id="37" name="Title 1"/>
          <p:cNvSpPr txBox="1">
            <a:spLocks/>
          </p:cNvSpPr>
          <p:nvPr/>
        </p:nvSpPr>
        <p:spPr>
          <a:xfrm>
            <a:off x="233935" y="754367"/>
            <a:ext cx="10841540" cy="1775411"/>
          </a:xfrm>
          <a:prstGeom prst="rect">
            <a:avLst/>
          </a:prstGeom>
        </p:spPr>
        <p:txBody>
          <a:bodyPr/>
          <a:lstStyle>
            <a:lvl1pPr algn="l" defTabSz="914400" rtl="0" eaLnBrk="1" latinLnBrk="0" hangingPunct="1">
              <a:lnSpc>
                <a:spcPct val="90000"/>
              </a:lnSpc>
              <a:spcBef>
                <a:spcPct val="0"/>
              </a:spcBef>
              <a:buNone/>
              <a:defRPr sz="2800" kern="1200">
                <a:solidFill>
                  <a:srgbClr val="004799"/>
                </a:solidFill>
                <a:latin typeface="Segoe UI Semibold" panose="020B0702040204020203" pitchFamily="34" charset="0"/>
                <a:ea typeface="Open Sans" panose="020B0606030504020204" pitchFamily="34" charset="0"/>
                <a:cs typeface="Segoe UI Semibold" panose="020B0702040204020203" pitchFamily="34" charset="0"/>
              </a:defRPr>
            </a:lvl1pPr>
          </a:lstStyle>
          <a:p>
            <a:r>
              <a:rPr lang="en-GB" sz="1600" dirty="0"/>
              <a:t>Challenge of MS to coordinate large datasets, needing to adopt a harmonised approach to data management (commons standards) to enable an efficient subsequent integration of data that reaps the full benefits to users </a:t>
            </a:r>
          </a:p>
          <a:p>
            <a:br>
              <a:rPr lang="en-US" sz="1600" dirty="0"/>
            </a:br>
            <a:r>
              <a:rPr lang="en-US" sz="1600" dirty="0"/>
              <a:t>MS need to build, organize and maintain their baseline data in a seamless, interoperable and synergistic system........such systems need to be </a:t>
            </a:r>
            <a:r>
              <a:rPr lang="en-US" sz="1600" u="sng" dirty="0"/>
              <a:t>similar</a:t>
            </a:r>
            <a:r>
              <a:rPr lang="en-US" sz="1600" dirty="0"/>
              <a:t> and not just </a:t>
            </a:r>
            <a:r>
              <a:rPr lang="en-US" sz="1600" u="sng" dirty="0"/>
              <a:t>compatible</a:t>
            </a:r>
            <a:r>
              <a:rPr lang="en-US" sz="1600" dirty="0"/>
              <a:t>? ….linked by machine-to-machine communication</a:t>
            </a:r>
          </a:p>
        </p:txBody>
      </p:sp>
      <p:sp>
        <p:nvSpPr>
          <p:cNvPr id="38" name="Title 1"/>
          <p:cNvSpPr txBox="1">
            <a:spLocks/>
          </p:cNvSpPr>
          <p:nvPr/>
        </p:nvSpPr>
        <p:spPr>
          <a:xfrm>
            <a:off x="8730445" y="2021703"/>
            <a:ext cx="3309155" cy="12486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t>Design with NSs serving as building blocks for coastal and HR marine data</a:t>
            </a:r>
            <a:br>
              <a:rPr lang="en-US" sz="1500" b="1" dirty="0"/>
            </a:br>
            <a:br>
              <a:rPr lang="en-US" sz="1500" b="1" dirty="0"/>
            </a:br>
            <a:r>
              <a:rPr lang="en-US" sz="1500" b="1" dirty="0"/>
              <a:t>COPERNICUS-like national marine core data systems linked to CMEMS and </a:t>
            </a:r>
            <a:r>
              <a:rPr lang="en-US" sz="1500" b="1" dirty="0" err="1"/>
              <a:t>EmodNET</a:t>
            </a:r>
            <a:endParaRPr lang="en-US" sz="1500" b="1" dirty="0"/>
          </a:p>
        </p:txBody>
      </p:sp>
      <p:sp>
        <p:nvSpPr>
          <p:cNvPr id="39" name="Title 1"/>
          <p:cNvSpPr txBox="1">
            <a:spLocks/>
          </p:cNvSpPr>
          <p:nvPr/>
        </p:nvSpPr>
        <p:spPr>
          <a:xfrm>
            <a:off x="8723556" y="3226058"/>
            <a:ext cx="2926096" cy="2172006"/>
          </a:xfrm>
          <a:prstGeom prst="rect">
            <a:avLst/>
          </a:prstGeom>
        </p:spPr>
        <p:txBody>
          <a:bodyPr vert="horz" wrap="square" lIns="91440" tIns="93600" rIns="91440" bIns="0" rtlCol="0" anchor="b" anchorCtr="0">
            <a:spAutoFit/>
          </a:bodyPr>
          <a:lstStyle>
            <a:lvl1pPr algn="l" defTabSz="457200" rtl="0" eaLnBrk="1" latinLnBrk="0" hangingPunct="1">
              <a:spcBef>
                <a:spcPct val="0"/>
              </a:spcBef>
              <a:buNone/>
              <a:defRPr sz="1800" b="1" kern="1200" cap="none">
                <a:solidFill>
                  <a:srgbClr val="FFFFFF"/>
                </a:solidFill>
                <a:effectLst/>
                <a:latin typeface="+mj-lt"/>
                <a:ea typeface="+mj-ea"/>
                <a:cs typeface="+mj-cs"/>
              </a:defRPr>
            </a:lvl1pPr>
          </a:lstStyle>
          <a:p>
            <a:r>
              <a:rPr lang="en-US" sz="1500" dirty="0">
                <a:solidFill>
                  <a:prstClr val="black"/>
                </a:solidFill>
              </a:rPr>
              <a:t>National desk(s) to link to local users</a:t>
            </a:r>
          </a:p>
          <a:p>
            <a:endParaRPr lang="en-US" sz="1500" dirty="0">
              <a:solidFill>
                <a:prstClr val="black"/>
              </a:solidFill>
            </a:endParaRPr>
          </a:p>
          <a:p>
            <a:r>
              <a:rPr lang="en-US" sz="1500" dirty="0">
                <a:solidFill>
                  <a:prstClr val="black"/>
                </a:solidFill>
              </a:rPr>
              <a:t>Setting targets for commitments to invest in national capacities for coastal sea observations &amp; forecasting</a:t>
            </a:r>
          </a:p>
          <a:p>
            <a:br>
              <a:rPr lang="en-US" sz="1500" dirty="0">
                <a:solidFill>
                  <a:prstClr val="black"/>
                </a:solidFill>
              </a:rPr>
            </a:br>
            <a:br>
              <a:rPr lang="en-US" sz="1500" dirty="0"/>
            </a:br>
            <a:endParaRPr lang="en-US" sz="1500" dirty="0"/>
          </a:p>
        </p:txBody>
      </p:sp>
      <p:pic>
        <p:nvPicPr>
          <p:cNvPr id="3" name="Picture 2">
            <a:extLst>
              <a:ext uri="{FF2B5EF4-FFF2-40B4-BE49-F238E27FC236}">
                <a16:creationId xmlns:a16="http://schemas.microsoft.com/office/drawing/2014/main" id="{ABF6DD04-5D9A-FBD1-E467-F1A8EC3B2BEB}"/>
              </a:ext>
            </a:extLst>
          </p:cNvPr>
          <p:cNvPicPr>
            <a:picLocks noChangeAspect="1"/>
          </p:cNvPicPr>
          <p:nvPr/>
        </p:nvPicPr>
        <p:blipFill>
          <a:blip r:embed="rId8"/>
          <a:stretch>
            <a:fillRect/>
          </a:stretch>
        </p:blipFill>
        <p:spPr>
          <a:xfrm>
            <a:off x="3775030" y="3233566"/>
            <a:ext cx="2628216" cy="1003093"/>
          </a:xfrm>
          <a:prstGeom prst="rect">
            <a:avLst/>
          </a:prstGeom>
        </p:spPr>
      </p:pic>
      <p:sp>
        <p:nvSpPr>
          <p:cNvPr id="4" name="TextBox 3">
            <a:extLst>
              <a:ext uri="{FF2B5EF4-FFF2-40B4-BE49-F238E27FC236}">
                <a16:creationId xmlns:a16="http://schemas.microsoft.com/office/drawing/2014/main" id="{279866FC-21E5-C533-335F-8F1CB3D4D3DD}"/>
              </a:ext>
            </a:extLst>
          </p:cNvPr>
          <p:cNvSpPr txBox="1"/>
          <p:nvPr/>
        </p:nvSpPr>
        <p:spPr>
          <a:xfrm>
            <a:off x="4228005" y="3526667"/>
            <a:ext cx="1915622" cy="461665"/>
          </a:xfrm>
          <a:prstGeom prst="rect">
            <a:avLst/>
          </a:prstGeom>
          <a:solidFill>
            <a:srgbClr val="8DB6DF">
              <a:alpha val="43000"/>
            </a:srgbClr>
          </a:solidFill>
        </p:spPr>
        <p:txBody>
          <a:bodyPr wrap="square" rtlCol="0">
            <a:spAutoFit/>
          </a:bodyPr>
          <a:lstStyle/>
          <a:p>
            <a:pPr algn="ctr" defTabSz="990570"/>
            <a:r>
              <a:rPr lang="en-GB" sz="1200" b="1" dirty="0">
                <a:solidFill>
                  <a:prstClr val="black"/>
                </a:solidFill>
                <a:latin typeface="Arial Black" panose="020B0A04020102020204" pitchFamily="34" charset="0"/>
              </a:rPr>
              <a:t>MEDITERRANEAN</a:t>
            </a:r>
          </a:p>
          <a:p>
            <a:pPr algn="ctr" defTabSz="990570"/>
            <a:r>
              <a:rPr lang="en-GB" sz="1200" b="1" dirty="0">
                <a:solidFill>
                  <a:prstClr val="black"/>
                </a:solidFill>
                <a:latin typeface="Arial Black" panose="020B0A04020102020204" pitchFamily="34" charset="0"/>
              </a:rPr>
              <a:t>PLATFORM</a:t>
            </a:r>
          </a:p>
        </p:txBody>
      </p:sp>
    </p:spTree>
    <p:extLst>
      <p:ext uri="{BB962C8B-B14F-4D97-AF65-F5344CB8AC3E}">
        <p14:creationId xmlns:p14="http://schemas.microsoft.com/office/powerpoint/2010/main" val="293455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8C5F6-CB15-04BE-119C-D7B5FB22C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3" y="3552091"/>
            <a:ext cx="12177577" cy="3353733"/>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10" name="TextBox 9">
            <a:extLst>
              <a:ext uri="{FF2B5EF4-FFF2-40B4-BE49-F238E27FC236}">
                <a16:creationId xmlns:a16="http://schemas.microsoft.com/office/drawing/2014/main" id="{7E599B85-008E-3F8D-6806-51EE1A8B22F4}"/>
              </a:ext>
            </a:extLst>
          </p:cNvPr>
          <p:cNvSpPr txBox="1"/>
          <p:nvPr/>
        </p:nvSpPr>
        <p:spPr>
          <a:xfrm>
            <a:off x="1033097" y="421160"/>
            <a:ext cx="7029450" cy="461665"/>
          </a:xfrm>
          <a:prstGeom prst="rect">
            <a:avLst/>
          </a:prstGeom>
          <a:noFill/>
        </p:spPr>
        <p:txBody>
          <a:bodyPr wrap="square" rtlCol="0">
            <a:spAutoFit/>
          </a:bodyPr>
          <a:lstStyle/>
          <a:p>
            <a:r>
              <a:rPr lang="en-GB" sz="2400" b="1" dirty="0"/>
              <a:t>A Mediterranean Agency</a:t>
            </a:r>
          </a:p>
        </p:txBody>
      </p:sp>
      <p:sp>
        <p:nvSpPr>
          <p:cNvPr id="13" name="Title 1">
            <a:extLst>
              <a:ext uri="{FF2B5EF4-FFF2-40B4-BE49-F238E27FC236}">
                <a16:creationId xmlns:a16="http://schemas.microsoft.com/office/drawing/2014/main" id="{21F04A6D-B2A2-4CC0-D336-34DCAB8BA44E}"/>
              </a:ext>
            </a:extLst>
          </p:cNvPr>
          <p:cNvSpPr txBox="1">
            <a:spLocks/>
          </p:cNvSpPr>
          <p:nvPr/>
        </p:nvSpPr>
        <p:spPr>
          <a:xfrm rot="21018548">
            <a:off x="7459226" y="1107923"/>
            <a:ext cx="4787692" cy="1884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Is this what </a:t>
            </a:r>
          </a:p>
          <a:p>
            <a:r>
              <a:rPr lang="en-GB" b="1" dirty="0">
                <a:solidFill>
                  <a:srgbClr val="FF0000"/>
                </a:solidFill>
                <a:latin typeface="Mistral" panose="03090702030407020403" pitchFamily="66" charset="0"/>
              </a:rPr>
              <a:t>we need?</a:t>
            </a:r>
          </a:p>
          <a:p>
            <a:endParaRPr lang="en-GB" b="1" dirty="0">
              <a:solidFill>
                <a:srgbClr val="FF0000"/>
              </a:solidFill>
              <a:latin typeface="Mistral" panose="03090702030407020403" pitchFamily="66" charset="0"/>
            </a:endParaRPr>
          </a:p>
        </p:txBody>
      </p:sp>
      <p:sp>
        <p:nvSpPr>
          <p:cNvPr id="3" name="TextBox 2">
            <a:extLst>
              <a:ext uri="{FF2B5EF4-FFF2-40B4-BE49-F238E27FC236}">
                <a16:creationId xmlns:a16="http://schemas.microsoft.com/office/drawing/2014/main" id="{1C6CD654-BD55-1C6E-C977-4809A3C2BCD1}"/>
              </a:ext>
            </a:extLst>
          </p:cNvPr>
          <p:cNvSpPr txBox="1"/>
          <p:nvPr/>
        </p:nvSpPr>
        <p:spPr>
          <a:xfrm>
            <a:off x="752213" y="1081809"/>
            <a:ext cx="10598656" cy="2854243"/>
          </a:xfrm>
          <a:prstGeom prst="rect">
            <a:avLst/>
          </a:prstGeom>
          <a:noFill/>
        </p:spPr>
        <p:txBody>
          <a:bodyPr wrap="square" rtlCol="0">
            <a:spAutoFit/>
          </a:bodyPr>
          <a:lstStyle/>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planning, co-ordination and direction at the regional level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an implementing focal point in each country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 builds on existing coordination frameworks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Its main role is to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bring countries together</a:t>
            </a:r>
            <a:r>
              <a:rPr lang="en-GB" sz="1800" dirty="0">
                <a:effectLst/>
                <a:latin typeface="Tahoma" panose="020B0604030504040204" pitchFamily="34" charset="0"/>
                <a:ea typeface="Calibri" panose="020F0502020204030204" pitchFamily="34" charset="0"/>
                <a:cs typeface="Times New Roman" panose="02020603050405020304" pitchFamily="18" charset="0"/>
              </a:rPr>
              <a:t>, manage the regional structures and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synergise efforts across national systems</a:t>
            </a:r>
            <a:r>
              <a:rPr lang="en-GB" sz="1800" dirty="0">
                <a:effectLst/>
                <a:latin typeface="Tahoma" panose="020B0604030504040204" pitchFamily="34" charset="0"/>
                <a:ea typeface="Calibri" panose="020F0502020204030204" pitchFamily="34" charset="0"/>
                <a:cs typeface="Times New Roman" panose="02020603050405020304" pitchFamily="18" charset="0"/>
              </a:rPr>
              <a:t>, set the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minimum national obligations on marine observations</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exploit international initiatives </a:t>
            </a:r>
            <a:r>
              <a:rPr lang="en-GB" sz="1800" dirty="0">
                <a:effectLst/>
                <a:latin typeface="Tahoma" panose="020B0604030504040204" pitchFamily="34" charset="0"/>
                <a:ea typeface="Calibri" panose="020F0502020204030204" pitchFamily="34" charset="0"/>
                <a:cs typeface="Times New Roman" panose="02020603050405020304" pitchFamily="18" charset="0"/>
              </a:rPr>
              <a:t>like the UN Ocean Decade,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seek combined political thrust </a:t>
            </a:r>
            <a:r>
              <a:rPr lang="en-GB" sz="1800" dirty="0">
                <a:effectLst/>
                <a:latin typeface="Tahoma" panose="020B0604030504040204" pitchFamily="34" charset="0"/>
                <a:ea typeface="Calibri" panose="020F0502020204030204" pitchFamily="34" charset="0"/>
                <a:cs typeface="Times New Roman" panose="02020603050405020304" pitchFamily="18" charset="0"/>
              </a:rPr>
              <a:t>through the regional mechanisms, exploiting existing arrangements.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0651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EDD1F0-A4CB-498F-728C-83DD5DB1E94D}"/>
              </a:ext>
            </a:extLst>
          </p:cNvPr>
          <p:cNvPicPr>
            <a:picLocks noChangeAspect="1"/>
          </p:cNvPicPr>
          <p:nvPr/>
        </p:nvPicPr>
        <p:blipFill>
          <a:blip r:embed="rId3"/>
          <a:stretch>
            <a:fillRect/>
          </a:stretch>
        </p:blipFill>
        <p:spPr>
          <a:xfrm>
            <a:off x="0" y="3138854"/>
            <a:ext cx="12191999" cy="3719146"/>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10" name="TextBox 9">
            <a:extLst>
              <a:ext uri="{FF2B5EF4-FFF2-40B4-BE49-F238E27FC236}">
                <a16:creationId xmlns:a16="http://schemas.microsoft.com/office/drawing/2014/main" id="{7E599B85-008E-3F8D-6806-51EE1A8B22F4}"/>
              </a:ext>
            </a:extLst>
          </p:cNvPr>
          <p:cNvSpPr txBox="1"/>
          <p:nvPr/>
        </p:nvSpPr>
        <p:spPr>
          <a:xfrm>
            <a:off x="1033097" y="421160"/>
            <a:ext cx="7029450" cy="461665"/>
          </a:xfrm>
          <a:prstGeom prst="rect">
            <a:avLst/>
          </a:prstGeom>
          <a:noFill/>
        </p:spPr>
        <p:txBody>
          <a:bodyPr wrap="square" rtlCol="0">
            <a:spAutoFit/>
          </a:bodyPr>
          <a:lstStyle/>
          <a:p>
            <a:r>
              <a:rPr lang="en-GB" sz="2400" b="1" dirty="0"/>
              <a:t>A Mediterranean Agency</a:t>
            </a:r>
          </a:p>
        </p:txBody>
      </p:sp>
      <p:sp>
        <p:nvSpPr>
          <p:cNvPr id="13" name="Title 1">
            <a:extLst>
              <a:ext uri="{FF2B5EF4-FFF2-40B4-BE49-F238E27FC236}">
                <a16:creationId xmlns:a16="http://schemas.microsoft.com/office/drawing/2014/main" id="{21F04A6D-B2A2-4CC0-D336-34DCAB8BA44E}"/>
              </a:ext>
            </a:extLst>
          </p:cNvPr>
          <p:cNvSpPr txBox="1">
            <a:spLocks/>
          </p:cNvSpPr>
          <p:nvPr/>
        </p:nvSpPr>
        <p:spPr>
          <a:xfrm rot="21018548">
            <a:off x="7459226" y="888626"/>
            <a:ext cx="4787692" cy="1884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Is this what </a:t>
            </a:r>
          </a:p>
          <a:p>
            <a:r>
              <a:rPr lang="en-GB" b="1" dirty="0">
                <a:solidFill>
                  <a:srgbClr val="FF0000"/>
                </a:solidFill>
                <a:latin typeface="Mistral" panose="03090702030407020403" pitchFamily="66" charset="0"/>
              </a:rPr>
              <a:t>we need?</a:t>
            </a:r>
          </a:p>
          <a:p>
            <a:endParaRPr lang="en-GB" b="1" dirty="0">
              <a:solidFill>
                <a:srgbClr val="FF0000"/>
              </a:solidFill>
              <a:latin typeface="Mistral" panose="03090702030407020403" pitchFamily="66" charset="0"/>
            </a:endParaRPr>
          </a:p>
        </p:txBody>
      </p:sp>
      <p:sp>
        <p:nvSpPr>
          <p:cNvPr id="12" name="TextBox 11">
            <a:extLst>
              <a:ext uri="{FF2B5EF4-FFF2-40B4-BE49-F238E27FC236}">
                <a16:creationId xmlns:a16="http://schemas.microsoft.com/office/drawing/2014/main" id="{33C357DE-0056-E68C-649D-E987CE81FB3F}"/>
              </a:ext>
            </a:extLst>
          </p:cNvPr>
          <p:cNvSpPr txBox="1"/>
          <p:nvPr/>
        </p:nvSpPr>
        <p:spPr>
          <a:xfrm>
            <a:off x="743421" y="1181315"/>
            <a:ext cx="10396433" cy="2862322"/>
          </a:xfrm>
          <a:prstGeom prst="rect">
            <a:avLst/>
          </a:prstGeom>
          <a:noFill/>
        </p:spPr>
        <p:txBody>
          <a:bodyPr wrap="square" rtlCol="0">
            <a:spAutoFit/>
          </a:body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The Agency is set to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promote regional endeavours </a:t>
            </a:r>
            <a:r>
              <a:rPr lang="en-GB" sz="1800" dirty="0">
                <a:effectLst/>
                <a:latin typeface="Tahoma" panose="020B0604030504040204" pitchFamily="34" charset="0"/>
                <a:ea typeface="Calibri" panose="020F0502020204030204" pitchFamily="34" charset="0"/>
                <a:cs typeface="Times New Roman" panose="02020603050405020304" pitchFamily="18" charset="0"/>
              </a:rPr>
              <a:t>with large </a:t>
            </a:r>
          </a:p>
          <a:p>
            <a:r>
              <a:rPr lang="en-GB" sz="1800" dirty="0">
                <a:effectLst/>
                <a:latin typeface="Tahoma" panose="020B0604030504040204" pitchFamily="34" charset="0"/>
                <a:ea typeface="Calibri" panose="020F0502020204030204" pitchFamily="34" charset="0"/>
                <a:cs typeface="Times New Roman" panose="02020603050405020304" pitchFamily="18" charset="0"/>
              </a:rPr>
              <a:t>scale impacts and targets on a Mediterranean collaborative scale, with </a:t>
            </a:r>
          </a:p>
          <a:p>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joint implementation efforts by all the countries</a:t>
            </a:r>
            <a:r>
              <a:rPr lang="en-GB" sz="1800" dirty="0">
                <a:effectLst/>
                <a:latin typeface="Tahoma" panose="020B0604030504040204" pitchFamily="34" charset="0"/>
                <a:ea typeface="Calibri" panose="020F0502020204030204" pitchFamily="34" charset="0"/>
                <a:cs typeface="Times New Roman" panose="02020603050405020304" pitchFamily="18" charset="0"/>
              </a:rPr>
              <a:t>, aiming to tackle </a:t>
            </a:r>
          </a:p>
          <a:p>
            <a:r>
              <a:rPr lang="en-GB" sz="1800" dirty="0">
                <a:effectLst/>
                <a:latin typeface="Tahoma" panose="020B0604030504040204" pitchFamily="34" charset="0"/>
                <a:ea typeface="Calibri" panose="020F0502020204030204" pitchFamily="34" charset="0"/>
                <a:cs typeface="Times New Roman" panose="02020603050405020304" pitchFamily="18" charset="0"/>
              </a:rPr>
              <a:t>and solve common problems and challenges together, especially those of trans-boundary nature. </a:t>
            </a:r>
          </a:p>
          <a:p>
            <a:endParaRPr lang="en-GB" dirty="0">
              <a:latin typeface="Tahoma" panose="020B0604030504040204" pitchFamily="34" charset="0"/>
              <a:ea typeface="Calibri" panose="020F0502020204030204" pitchFamily="34" charset="0"/>
              <a:cs typeface="Times New Roman" panose="02020603050405020304" pitchFamily="18" charset="0"/>
            </a:endParaRPr>
          </a:p>
          <a:p>
            <a:r>
              <a:rPr lang="en-GB" b="1" dirty="0">
                <a:solidFill>
                  <a:srgbClr val="FFFF00"/>
                </a:solidFill>
                <a:latin typeface="Tahoma" panose="020B0604030504040204" pitchFamily="34" charset="0"/>
                <a:ea typeface="Calibri" panose="020F0502020204030204" pitchFamily="34" charset="0"/>
                <a:cs typeface="Times New Roman" panose="02020603050405020304" pitchFamily="18" charset="0"/>
              </a:rPr>
              <a:t>N</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ew way of acting together </a:t>
            </a:r>
            <a:r>
              <a:rPr lang="en-GB" sz="1800" dirty="0">
                <a:effectLst/>
                <a:latin typeface="Tahoma" panose="020B0604030504040204" pitchFamily="34" charset="0"/>
                <a:ea typeface="Calibri" panose="020F0502020204030204" pitchFamily="34" charset="0"/>
                <a:cs typeface="Times New Roman" panose="02020603050405020304" pitchFamily="18" charset="0"/>
              </a:rPr>
              <a:t>by adopting </a:t>
            </a:r>
            <a:r>
              <a:rPr lang="en-GB" sz="1800" b="1" dirty="0">
                <a:solidFill>
                  <a:srgbClr val="FFFF00"/>
                </a:solidFill>
                <a:effectLst/>
                <a:latin typeface="Tahoma" panose="020B0604030504040204" pitchFamily="34" charset="0"/>
                <a:ea typeface="Calibri" panose="020F0502020204030204" pitchFamily="34" charset="0"/>
                <a:cs typeface="Times New Roman" panose="02020603050405020304" pitchFamily="18" charset="0"/>
              </a:rPr>
              <a:t>regional collaborative programmes</a:t>
            </a:r>
            <a:r>
              <a:rPr lang="en-GB" sz="1800" dirty="0">
                <a:effectLst/>
                <a:latin typeface="Tahoma" panose="020B0604030504040204" pitchFamily="34" charset="0"/>
                <a:ea typeface="Calibri" panose="020F0502020204030204" pitchFamily="34" charset="0"/>
                <a:cs typeface="Times New Roman" panose="02020603050405020304" pitchFamily="18" charset="0"/>
              </a:rPr>
              <a:t>, rather than groups of complementary projects, which would be designed and run by the countries together, to achieve and dovetail country-based systems in their combined performance at regional level, and jointly achieving common targets with long lasting and sustained solutions.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4" name="Rectangle 13">
            <a:extLst>
              <a:ext uri="{FF2B5EF4-FFF2-40B4-BE49-F238E27FC236}">
                <a16:creationId xmlns:a16="http://schemas.microsoft.com/office/drawing/2014/main" id="{CAF58F43-8BF3-21C6-60B2-44B892DEC784}"/>
              </a:ext>
            </a:extLst>
          </p:cNvPr>
          <p:cNvSpPr/>
          <p:nvPr/>
        </p:nvSpPr>
        <p:spPr>
          <a:xfrm>
            <a:off x="208931" y="5606345"/>
            <a:ext cx="7952642" cy="1077218"/>
          </a:xfrm>
          <a:prstGeom prst="rect">
            <a:avLst/>
          </a:prstGeom>
          <a:noFill/>
        </p:spPr>
        <p:txBody>
          <a:bodyPr wrap="square" lIns="91440" tIns="45720" rIns="91440" bIns="45720">
            <a:spAutoFit/>
          </a:bodyPr>
          <a:lstStyle/>
          <a:p>
            <a:pPr algn="r"/>
            <a:r>
              <a:rPr lang="en-US" sz="3200" b="1" dirty="0">
                <a:ln w="12700">
                  <a:solidFill>
                    <a:schemeClr val="accent1"/>
                  </a:solidFill>
                  <a:prstDash val="solid"/>
                </a:ln>
                <a:solidFill>
                  <a:schemeClr val="bg1"/>
                </a:solidFill>
                <a:effectLst>
                  <a:outerShdw dist="38100" dir="2640000" algn="bl" rotWithShape="0">
                    <a:schemeClr val="accent1"/>
                  </a:outerShdw>
                </a:effectLst>
              </a:rPr>
              <a:t>Can you imagine a project setting up the same observations in each Med country?</a:t>
            </a:r>
            <a:endParaRPr lang="en-US" sz="32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cxnSp>
        <p:nvCxnSpPr>
          <p:cNvPr id="15" name="Straight Connector 14">
            <a:extLst>
              <a:ext uri="{FF2B5EF4-FFF2-40B4-BE49-F238E27FC236}">
                <a16:creationId xmlns:a16="http://schemas.microsoft.com/office/drawing/2014/main" id="{CE435E06-751B-652E-A7C0-BD5A62A66C28}"/>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20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6542EB-C063-6D1F-2B58-D30314AB7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3" y="2800350"/>
            <a:ext cx="12192001" cy="4057650"/>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10" name="TextBox 9">
            <a:extLst>
              <a:ext uri="{FF2B5EF4-FFF2-40B4-BE49-F238E27FC236}">
                <a16:creationId xmlns:a16="http://schemas.microsoft.com/office/drawing/2014/main" id="{7E599B85-008E-3F8D-6806-51EE1A8B22F4}"/>
              </a:ext>
            </a:extLst>
          </p:cNvPr>
          <p:cNvSpPr txBox="1"/>
          <p:nvPr/>
        </p:nvSpPr>
        <p:spPr>
          <a:xfrm>
            <a:off x="1033097" y="421160"/>
            <a:ext cx="7029450" cy="461665"/>
          </a:xfrm>
          <a:prstGeom prst="rect">
            <a:avLst/>
          </a:prstGeom>
          <a:noFill/>
        </p:spPr>
        <p:txBody>
          <a:bodyPr wrap="square" rtlCol="0">
            <a:spAutoFit/>
          </a:bodyPr>
          <a:lstStyle/>
          <a:p>
            <a:r>
              <a:rPr lang="en-GB" sz="2400" b="1" dirty="0"/>
              <a:t>Next Steps Forward</a:t>
            </a:r>
          </a:p>
        </p:txBody>
      </p:sp>
      <p:sp>
        <p:nvSpPr>
          <p:cNvPr id="13" name="Title 1">
            <a:extLst>
              <a:ext uri="{FF2B5EF4-FFF2-40B4-BE49-F238E27FC236}">
                <a16:creationId xmlns:a16="http://schemas.microsoft.com/office/drawing/2014/main" id="{21F04A6D-B2A2-4CC0-D336-34DCAB8BA44E}"/>
              </a:ext>
            </a:extLst>
          </p:cNvPr>
          <p:cNvSpPr txBox="1">
            <a:spLocks/>
          </p:cNvSpPr>
          <p:nvPr/>
        </p:nvSpPr>
        <p:spPr>
          <a:xfrm rot="21018548">
            <a:off x="7459226" y="888626"/>
            <a:ext cx="4787692" cy="1884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The SHAREMED legacy</a:t>
            </a:r>
          </a:p>
          <a:p>
            <a:endParaRPr lang="en-GB" b="1" dirty="0">
              <a:solidFill>
                <a:srgbClr val="FF0000"/>
              </a:solidFill>
              <a:latin typeface="Mistral" panose="03090702030407020403" pitchFamily="66" charset="0"/>
            </a:endParaRPr>
          </a:p>
        </p:txBody>
      </p:sp>
      <p:sp>
        <p:nvSpPr>
          <p:cNvPr id="12" name="TextBox 11">
            <a:extLst>
              <a:ext uri="{FF2B5EF4-FFF2-40B4-BE49-F238E27FC236}">
                <a16:creationId xmlns:a16="http://schemas.microsoft.com/office/drawing/2014/main" id="{33C357DE-0056-E68C-649D-E987CE81FB3F}"/>
              </a:ext>
            </a:extLst>
          </p:cNvPr>
          <p:cNvSpPr txBox="1"/>
          <p:nvPr/>
        </p:nvSpPr>
        <p:spPr>
          <a:xfrm>
            <a:off x="938029" y="1884279"/>
            <a:ext cx="7838342" cy="2995692"/>
          </a:xfrm>
          <a:prstGeom prst="rect">
            <a:avLst/>
          </a:prstGeom>
          <a:noFill/>
        </p:spPr>
        <p:txBody>
          <a:bodyPr wrap="square" rtlCol="0">
            <a:spAutoFit/>
          </a:bodyPr>
          <a:lstStyle/>
          <a:p>
            <a:pPr lvl="0" algn="just"/>
            <a:r>
              <a:rPr lang="en-GB" sz="1800" dirty="0">
                <a:effectLst/>
                <a:latin typeface="Tahoma" panose="020B0604030504040204" pitchFamily="34" charset="0"/>
                <a:ea typeface="Calibri" panose="020F0502020204030204" pitchFamily="34" charset="0"/>
                <a:cs typeface="Times New Roman" panose="02020603050405020304" pitchFamily="18" charset="0"/>
              </a:rPr>
              <a:t>How should we best use the SHAREMED workshop in Malta?                                  .....organising the round table</a:t>
            </a:r>
            <a:endParaRPr lang="en-GB" dirty="0">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Raise document to a declaration…..what is needed?</a:t>
            </a:r>
            <a:endParaRPr lang="en-GB" dirty="0">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sz="1800" dirty="0">
                <a:effectLst/>
                <a:latin typeface="Tahoma" panose="020B0604030504040204" pitchFamily="34" charset="0"/>
                <a:ea typeface="Calibri" panose="020F0502020204030204" pitchFamily="34" charset="0"/>
                <a:cs typeface="Times New Roman" panose="02020603050405020304" pitchFamily="18" charset="0"/>
              </a:rPr>
              <a:t>Which major initiatives to link to?</a:t>
            </a:r>
            <a:endParaRPr lang="en-GB" dirty="0">
              <a:latin typeface="Tahoma" panose="020B060403050404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dirty="0">
                <a:latin typeface="Tahoma" panose="020B0604030504040204" pitchFamily="34" charset="0"/>
                <a:ea typeface="Calibri" panose="020F0502020204030204" pitchFamily="34" charset="0"/>
                <a:cs typeface="Times New Roman" panose="02020603050405020304" pitchFamily="18" charset="0"/>
              </a:rPr>
              <a:t>Which actions to take?</a:t>
            </a:r>
          </a:p>
          <a:p>
            <a:endParaRPr lang="en-GB" dirty="0"/>
          </a:p>
        </p:txBody>
      </p:sp>
      <p:sp>
        <p:nvSpPr>
          <p:cNvPr id="14" name="Rectangle 13">
            <a:extLst>
              <a:ext uri="{FF2B5EF4-FFF2-40B4-BE49-F238E27FC236}">
                <a16:creationId xmlns:a16="http://schemas.microsoft.com/office/drawing/2014/main" id="{CAF58F43-8BF3-21C6-60B2-44B892DEC784}"/>
              </a:ext>
            </a:extLst>
          </p:cNvPr>
          <p:cNvSpPr/>
          <p:nvPr/>
        </p:nvSpPr>
        <p:spPr>
          <a:xfrm>
            <a:off x="208931" y="5606345"/>
            <a:ext cx="7952642" cy="1077218"/>
          </a:xfrm>
          <a:prstGeom prst="rect">
            <a:avLst/>
          </a:prstGeom>
          <a:noFill/>
        </p:spPr>
        <p:txBody>
          <a:bodyPr wrap="square" lIns="91440" tIns="45720" rIns="91440" bIns="45720">
            <a:spAutoFit/>
          </a:bodyPr>
          <a:lstStyle/>
          <a:p>
            <a:pPr algn="r"/>
            <a:r>
              <a:rPr lang="en-US" sz="3200" b="1" dirty="0">
                <a:ln w="12700">
                  <a:solidFill>
                    <a:schemeClr val="accent1"/>
                  </a:solidFill>
                  <a:prstDash val="solid"/>
                </a:ln>
                <a:solidFill>
                  <a:schemeClr val="bg1"/>
                </a:solidFill>
                <a:effectLst>
                  <a:outerShdw dist="38100" dir="2640000" algn="bl" rotWithShape="0">
                    <a:schemeClr val="accent1"/>
                  </a:outerShdw>
                </a:effectLst>
              </a:rPr>
              <a:t>Will it take us another 30 years to            </a:t>
            </a:r>
            <a:r>
              <a:rPr lang="en-US" sz="3200" b="1" dirty="0" err="1">
                <a:ln w="12700">
                  <a:solidFill>
                    <a:schemeClr val="accent1"/>
                  </a:solidFill>
                  <a:prstDash val="solid"/>
                </a:ln>
                <a:solidFill>
                  <a:schemeClr val="bg1"/>
                </a:solidFill>
                <a:effectLst>
                  <a:outerShdw dist="38100" dir="2640000" algn="bl" rotWithShape="0">
                    <a:schemeClr val="accent1"/>
                  </a:outerShdw>
                </a:effectLst>
              </a:rPr>
              <a:t>realise</a:t>
            </a:r>
            <a:r>
              <a:rPr lang="en-US" sz="3200" b="1" dirty="0">
                <a:ln w="12700">
                  <a:solidFill>
                    <a:schemeClr val="accent1"/>
                  </a:solidFill>
                  <a:prstDash val="solid"/>
                </a:ln>
                <a:solidFill>
                  <a:schemeClr val="bg1"/>
                </a:solidFill>
                <a:effectLst>
                  <a:outerShdw dist="38100" dir="2640000" algn="bl" rotWithShape="0">
                    <a:schemeClr val="accent1"/>
                  </a:outerShdw>
                </a:effectLst>
              </a:rPr>
              <a:t> that we have not done enough?</a:t>
            </a:r>
            <a:endParaRPr lang="en-US" sz="32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cxnSp>
        <p:nvCxnSpPr>
          <p:cNvPr id="15" name="Straight Connector 14">
            <a:extLst>
              <a:ext uri="{FF2B5EF4-FFF2-40B4-BE49-F238E27FC236}">
                <a16:creationId xmlns:a16="http://schemas.microsoft.com/office/drawing/2014/main" id="{CE435E06-751B-652E-A7C0-BD5A62A66C28}"/>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8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36" y="238326"/>
            <a:ext cx="12028868" cy="6634071"/>
          </a:xfrm>
          <a:prstGeom prst="rect">
            <a:avLst/>
          </a:prstGeom>
        </p:spPr>
      </p:pic>
      <p:pic>
        <p:nvPicPr>
          <p:cNvPr id="17" name="Picture 4"/>
          <p:cNvPicPr>
            <a:picLocks noChangeAspect="1" noChangeArrowheads="1"/>
          </p:cNvPicPr>
          <p:nvPr/>
        </p:nvPicPr>
        <p:blipFill>
          <a:blip r:embed="rId4" cstate="print"/>
          <a:srcRect/>
          <a:stretch>
            <a:fillRect/>
          </a:stretch>
        </p:blipFill>
        <p:spPr bwMode="auto">
          <a:xfrm rot="2664707">
            <a:off x="1265054" y="4268689"/>
            <a:ext cx="927926" cy="2549796"/>
          </a:xfrm>
          <a:prstGeom prst="rect">
            <a:avLst/>
          </a:prstGeom>
          <a:noFill/>
          <a:ln w="9525">
            <a:noFill/>
            <a:miter lim="800000"/>
            <a:headEnd/>
            <a:tailEnd/>
          </a:ln>
        </p:spPr>
      </p:pic>
      <p:sp>
        <p:nvSpPr>
          <p:cNvPr id="51" name="Rectangle 50">
            <a:extLst>
              <a:ext uri="{FF2B5EF4-FFF2-40B4-BE49-F238E27FC236}">
                <a16:creationId xmlns:a16="http://schemas.microsoft.com/office/drawing/2014/main" id="{609E9D8F-0998-7A43-8E52-1F2EF47570A7}"/>
              </a:ext>
            </a:extLst>
          </p:cNvPr>
          <p:cNvSpPr/>
          <p:nvPr/>
        </p:nvSpPr>
        <p:spPr>
          <a:xfrm>
            <a:off x="1524000" y="1402914"/>
            <a:ext cx="9161721" cy="1210634"/>
          </a:xfrm>
          <a:prstGeom prst="rect">
            <a:avLst/>
          </a:prstGeom>
          <a:solidFill>
            <a:srgbClr val="00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14">
              <a:noFill/>
            </a:endParaRPr>
          </a:p>
        </p:txBody>
      </p:sp>
      <p:sp>
        <p:nvSpPr>
          <p:cNvPr id="29" name="Rectangle 28"/>
          <p:cNvSpPr/>
          <p:nvPr/>
        </p:nvSpPr>
        <p:spPr>
          <a:xfrm>
            <a:off x="1524000" y="1378880"/>
            <a:ext cx="9144000" cy="31652"/>
          </a:xfrm>
          <a:prstGeom prst="rect">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solidFill>
                <a:srgbClr val="FEB80A">
                  <a:lumMod val="20000"/>
                  <a:lumOff val="80000"/>
                </a:srgbClr>
              </a:solidFill>
            </a:endParaRPr>
          </a:p>
        </p:txBody>
      </p:sp>
      <p:sp>
        <p:nvSpPr>
          <p:cNvPr id="43" name="Rectangle 3"/>
          <p:cNvSpPr txBox="1">
            <a:spLocks noChangeArrowheads="1"/>
          </p:cNvSpPr>
          <p:nvPr/>
        </p:nvSpPr>
        <p:spPr>
          <a:xfrm>
            <a:off x="2039648" y="3809431"/>
            <a:ext cx="6077907" cy="2781388"/>
          </a:xfrm>
          <a:prstGeom prst="rect">
            <a:avLst/>
          </a:prstGeom>
        </p:spPr>
        <p:txBody>
          <a:bodyPr vert="horz" lIns="63305" tIns="31652" rIns="63305" bIns="3165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defRPr/>
            </a:pPr>
            <a:endParaRPr lang="en-US" sz="1315" b="1">
              <a:effectLst>
                <a:outerShdw blurRad="38100" dist="38100" dir="2700000" algn="tl">
                  <a:srgbClr val="C0C0C0"/>
                </a:outerShdw>
              </a:effectLst>
              <a:latin typeface="Arial" charset="0"/>
              <a:cs typeface="Times New Roman" pitchFamily="18" charset="0"/>
            </a:endParaRPr>
          </a:p>
          <a:p>
            <a:pPr>
              <a:defRPr/>
            </a:pPr>
            <a:endParaRPr lang="en-GB" sz="1315" dirty="0">
              <a:latin typeface="Arial" charset="0"/>
            </a:endParaRPr>
          </a:p>
        </p:txBody>
      </p:sp>
      <p:sp>
        <p:nvSpPr>
          <p:cNvPr id="11" name="TextBox 10"/>
          <p:cNvSpPr txBox="1"/>
          <p:nvPr/>
        </p:nvSpPr>
        <p:spPr>
          <a:xfrm>
            <a:off x="3286929" y="1648505"/>
            <a:ext cx="5403699" cy="619721"/>
          </a:xfrm>
          <a:prstGeom prst="rect">
            <a:avLst/>
          </a:prstGeom>
          <a:noFill/>
        </p:spPr>
        <p:txBody>
          <a:bodyPr wrap="square" rtlCol="0">
            <a:spAutoFit/>
          </a:bodyPr>
          <a:lstStyle/>
          <a:p>
            <a:pPr algn="ctr"/>
            <a:r>
              <a:rPr lang="en-GB" sz="3427" b="1" dirty="0">
                <a:solidFill>
                  <a:schemeClr val="bg1"/>
                </a:solidFill>
              </a:rPr>
              <a:t>CONTACTS AND FOLLOW UP</a:t>
            </a:r>
          </a:p>
        </p:txBody>
      </p:sp>
      <p:sp>
        <p:nvSpPr>
          <p:cNvPr id="12" name="Rectangle 2"/>
          <p:cNvSpPr>
            <a:spLocks noChangeArrowheads="1"/>
          </p:cNvSpPr>
          <p:nvPr/>
        </p:nvSpPr>
        <p:spPr bwMode="auto">
          <a:xfrm>
            <a:off x="2802031" y="2843296"/>
            <a:ext cx="6373493" cy="3814885"/>
          </a:xfrm>
          <a:prstGeom prst="rect">
            <a:avLst/>
          </a:prstGeom>
          <a:solidFill>
            <a:srgbClr val="94D7E4">
              <a:lumMod val="75000"/>
            </a:srgbClr>
          </a:solidFill>
          <a:ln>
            <a:noFill/>
          </a:ln>
          <a:effectLst/>
        </p:spPr>
        <p:txBody>
          <a:bodyPr vert="horz" wrap="square" lIns="63305" tIns="31652" rIns="63305" bIns="31652" numCol="1" anchor="ctr" anchorCtr="0" compatLnSpc="1">
            <a:prstTxWarp prst="textNoShape">
              <a:avLst/>
            </a:prstTxWarp>
            <a:spAutoFit/>
          </a:bodyPr>
          <a:lstStyle/>
          <a:p>
            <a:pPr algn="ctr" defTabSz="633039" eaLnBrk="0" fontAlgn="base" hangingPunct="0">
              <a:spcBef>
                <a:spcPct val="0"/>
              </a:spcBef>
              <a:spcAft>
                <a:spcPct val="0"/>
              </a:spcAft>
              <a:defRPr/>
            </a:pPr>
            <a:endParaRPr lang="en-US" altLang="en-US" sz="1938" b="1" kern="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r>
              <a:rPr lang="en-US" altLang="en-US" sz="1938" b="1"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rPr>
              <a:t>Prof. Aldo Drago</a:t>
            </a:r>
          </a:p>
          <a:p>
            <a:pPr algn="ctr" defTabSz="633039" eaLnBrk="0" fontAlgn="base" hangingPunct="0">
              <a:spcBef>
                <a:spcPct val="0"/>
              </a:spcBef>
              <a:spcAft>
                <a:spcPct val="0"/>
              </a:spcAft>
              <a:defRPr/>
            </a:pPr>
            <a:endParaRPr lang="en-US" altLang="en-US" sz="1385"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endParaRPr lang="en-US" altLang="en-US" sz="1385"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endParaRPr lang="en-US" altLang="en-US" sz="1385"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r>
              <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hlinkClick r:id="rId5"/>
              </a:rPr>
              <a:t>aldo.f.drago@gmail.com</a:t>
            </a:r>
            <a:endPar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r>
              <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rPr>
              <a:t>OR</a:t>
            </a:r>
          </a:p>
          <a:p>
            <a:pPr algn="ctr" defTabSz="633039" eaLnBrk="0" fontAlgn="base" hangingPunct="0">
              <a:spcBef>
                <a:spcPct val="0"/>
              </a:spcBef>
              <a:spcAft>
                <a:spcPct val="0"/>
              </a:spcAft>
              <a:defRPr/>
            </a:pPr>
            <a:r>
              <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hlinkClick r:id="rId6"/>
              </a:rPr>
              <a:t>aldo.drago@mcast.edu.mt</a:t>
            </a:r>
            <a:endPar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endPar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r>
              <a:rPr lang="en-US" altLang="en-US" sz="1662" i="1"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rPr>
              <a:t>Professor in Oceanography</a:t>
            </a:r>
          </a:p>
          <a:p>
            <a:pPr algn="ctr" defTabSz="633039" eaLnBrk="0" fontAlgn="base" hangingPunct="0">
              <a:spcBef>
                <a:spcPct val="0"/>
              </a:spcBef>
              <a:spcAft>
                <a:spcPct val="0"/>
              </a:spcAft>
              <a:defRPr/>
            </a:pPr>
            <a:r>
              <a:rPr lang="en-US" altLang="en-US" sz="1662" i="1"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rPr>
              <a:t> Institute of Engineering &amp; Transport</a:t>
            </a:r>
          </a:p>
          <a:p>
            <a:pPr algn="ctr" defTabSz="633039" eaLnBrk="0" fontAlgn="base" hangingPunct="0">
              <a:spcBef>
                <a:spcPct val="0"/>
              </a:spcBef>
              <a:spcAft>
                <a:spcPct val="0"/>
              </a:spcAft>
              <a:defRPr/>
            </a:pPr>
            <a:r>
              <a:rPr lang="en-US" altLang="en-US" sz="1662" i="1"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rPr>
              <a:t>Malta College of Arts, Science &amp; Technology</a:t>
            </a:r>
          </a:p>
          <a:p>
            <a:pPr algn="ctr" defTabSz="633039" eaLnBrk="0" fontAlgn="base" hangingPunct="0">
              <a:spcBef>
                <a:spcPct val="0"/>
              </a:spcBef>
              <a:spcAft>
                <a:spcPct val="0"/>
              </a:spcAft>
              <a:defRPr/>
            </a:pPr>
            <a:endPar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endParaRPr lang="en-US" altLang="en-US" sz="1662"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633039" eaLnBrk="0" fontAlgn="base" hangingPunct="0">
              <a:spcBef>
                <a:spcPct val="0"/>
              </a:spcBef>
              <a:spcAft>
                <a:spcPct val="0"/>
              </a:spcAft>
              <a:defRPr/>
            </a:pPr>
            <a:endParaRPr lang="en-US" altLang="en-US" sz="1385" kern="0" dirty="0">
              <a:solidFill>
                <a:srgbClr val="22222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 name="TextBox 17"/>
          <p:cNvSpPr txBox="1"/>
          <p:nvPr/>
        </p:nvSpPr>
        <p:spPr>
          <a:xfrm rot="16200000">
            <a:off x="10115287" y="4651481"/>
            <a:ext cx="3438659" cy="646331"/>
          </a:xfrm>
          <a:prstGeom prst="rect">
            <a:avLst/>
          </a:prstGeom>
          <a:noFill/>
        </p:spPr>
        <p:txBody>
          <a:bodyPr wrap="square" rtlCol="0">
            <a:spAutoFit/>
          </a:bodyPr>
          <a:lstStyle/>
          <a:p>
            <a:r>
              <a:rPr lang="en-GB" sz="1200" b="1" dirty="0">
                <a:solidFill>
                  <a:prstClr val="black"/>
                </a:solidFill>
              </a:rPr>
              <a:t>Aldo Drago</a:t>
            </a:r>
          </a:p>
          <a:p>
            <a:r>
              <a:rPr lang="en-GB" sz="1200" b="1" dirty="0">
                <a:solidFill>
                  <a:prstClr val="black"/>
                </a:solidFill>
              </a:rPr>
              <a:t>SHAREMED Internationalisation Workshop      Malta 2022</a:t>
            </a:r>
          </a:p>
        </p:txBody>
      </p:sp>
      <p:pic>
        <p:nvPicPr>
          <p:cNvPr id="19" name="Picture 18"/>
          <p:cNvPicPr>
            <a:picLocks noChangeAspect="1"/>
          </p:cNvPicPr>
          <p:nvPr/>
        </p:nvPicPr>
        <p:blipFill>
          <a:blip r:embed="rId7"/>
          <a:stretch>
            <a:fillRect/>
          </a:stretch>
        </p:blipFill>
        <p:spPr>
          <a:xfrm rot="16200000">
            <a:off x="10993371" y="1273250"/>
            <a:ext cx="1444797" cy="801235"/>
          </a:xfrm>
          <a:prstGeom prst="rect">
            <a:avLst/>
          </a:prstGeom>
        </p:spPr>
      </p:pic>
    </p:spTree>
    <p:extLst>
      <p:ext uri="{BB962C8B-B14F-4D97-AF65-F5344CB8AC3E}">
        <p14:creationId xmlns:p14="http://schemas.microsoft.com/office/powerpoint/2010/main" val="415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C8CD28-8FE8-FD63-2775-B31D50FCBFC9}"/>
              </a:ext>
            </a:extLst>
          </p:cNvPr>
          <p:cNvPicPr>
            <a:picLocks noChangeAspect="1"/>
          </p:cNvPicPr>
          <p:nvPr/>
        </p:nvPicPr>
        <p:blipFill>
          <a:blip r:embed="rId2"/>
          <a:stretch>
            <a:fillRect/>
          </a:stretch>
        </p:blipFill>
        <p:spPr>
          <a:xfrm>
            <a:off x="-28847" y="3429000"/>
            <a:ext cx="12192000" cy="3518022"/>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0" y="-30774"/>
            <a:ext cx="12163153" cy="5723792"/>
          </a:xfrm>
          <a:prstGeom prst="flowChartManualInput">
            <a:avLst/>
          </a:prstGeom>
          <a:solidFill>
            <a:srgbClr val="8DB6D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908D2ED9-6591-FAE4-714B-4B79F2152D51}"/>
              </a:ext>
            </a:extLst>
          </p:cNvPr>
          <p:cNvSpPr txBox="1">
            <a:spLocks/>
          </p:cNvSpPr>
          <p:nvPr/>
        </p:nvSpPr>
        <p:spPr>
          <a:xfrm rot="20893345">
            <a:off x="7202454" y="662548"/>
            <a:ext cx="4787692" cy="17551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How did we do it?</a:t>
            </a:r>
          </a:p>
          <a:p>
            <a:endParaRPr lang="en-GB" b="1" dirty="0">
              <a:solidFill>
                <a:srgbClr val="FF0000"/>
              </a:solidFill>
              <a:latin typeface="Mistral" panose="03090702030407020403" pitchFamily="66" charset="0"/>
            </a:endParaRPr>
          </a:p>
        </p:txBody>
      </p:sp>
      <p:sp>
        <p:nvSpPr>
          <p:cNvPr id="13" name="TextBox 12">
            <a:extLst>
              <a:ext uri="{FF2B5EF4-FFF2-40B4-BE49-F238E27FC236}">
                <a16:creationId xmlns:a16="http://schemas.microsoft.com/office/drawing/2014/main" id="{651C9D4A-93B6-7BEB-23DA-D9F085936738}"/>
              </a:ext>
            </a:extLst>
          </p:cNvPr>
          <p:cNvSpPr txBox="1"/>
          <p:nvPr/>
        </p:nvSpPr>
        <p:spPr>
          <a:xfrm>
            <a:off x="1115706" y="580292"/>
            <a:ext cx="8472306" cy="2308324"/>
          </a:xfrm>
          <a:prstGeom prst="rect">
            <a:avLst/>
          </a:prstGeom>
          <a:noFill/>
        </p:spPr>
        <p:txBody>
          <a:bodyPr wrap="square" rtlCol="0">
            <a:spAutoFit/>
          </a:bodyPr>
          <a:lstStyle/>
          <a:p>
            <a:pPr marL="285750" indent="-285750">
              <a:buFontTx/>
              <a:buChar char="-"/>
            </a:pPr>
            <a:r>
              <a:rPr lang="en-GB" sz="2400" b="1" dirty="0"/>
              <a:t>Capitalisation Workshop in 2020</a:t>
            </a:r>
          </a:p>
          <a:p>
            <a:pPr marL="285750" indent="-285750">
              <a:buFontTx/>
              <a:buChar char="-"/>
            </a:pPr>
            <a:r>
              <a:rPr lang="en-GB" sz="2400" b="1" dirty="0"/>
              <a:t>Expert Groups</a:t>
            </a:r>
          </a:p>
          <a:p>
            <a:pPr marL="285750" indent="-285750">
              <a:buFontTx/>
              <a:buChar char="-"/>
            </a:pPr>
            <a:r>
              <a:rPr lang="en-GB" sz="2400" b="1" dirty="0"/>
              <a:t>Stakeholder questionnaires</a:t>
            </a:r>
          </a:p>
          <a:p>
            <a:pPr marL="285750" indent="-285750">
              <a:buFontTx/>
              <a:buChar char="-"/>
            </a:pPr>
            <a:r>
              <a:rPr lang="en-GB" sz="2400" b="1" dirty="0"/>
              <a:t>Stakeholder consultative meetings</a:t>
            </a:r>
          </a:p>
          <a:p>
            <a:pPr marL="285750" indent="-285750">
              <a:buFontTx/>
              <a:buChar char="-"/>
            </a:pPr>
            <a:r>
              <a:rPr lang="en-GB" sz="2400" b="1" dirty="0"/>
              <a:t>Capitalisation from previous projects</a:t>
            </a:r>
          </a:p>
          <a:p>
            <a:pPr marL="285750" indent="-285750">
              <a:buFontTx/>
              <a:buChar char="-"/>
            </a:pPr>
            <a:r>
              <a:rPr lang="en-GB" sz="2400" b="1" dirty="0"/>
              <a:t>Engaging with existing initiatives/programmes/projects</a:t>
            </a:r>
          </a:p>
        </p:txBody>
      </p:sp>
      <p:sp>
        <p:nvSpPr>
          <p:cNvPr id="3" name="TextBox 2">
            <a:extLst>
              <a:ext uri="{FF2B5EF4-FFF2-40B4-BE49-F238E27FC236}">
                <a16:creationId xmlns:a16="http://schemas.microsoft.com/office/drawing/2014/main" id="{1A8E0D4F-AFDF-5437-4422-3DBAB425F283}"/>
              </a:ext>
            </a:extLst>
          </p:cNvPr>
          <p:cNvSpPr txBox="1"/>
          <p:nvPr/>
        </p:nvSpPr>
        <p:spPr>
          <a:xfrm>
            <a:off x="3198198" y="867803"/>
            <a:ext cx="6184836" cy="5632311"/>
          </a:xfrm>
          <a:prstGeom prst="rect">
            <a:avLst/>
          </a:prstGeom>
          <a:solidFill>
            <a:schemeClr val="accent1">
              <a:lumMod val="20000"/>
              <a:lumOff val="80000"/>
            </a:schemeClr>
          </a:solidFill>
        </p:spPr>
        <p:txBody>
          <a:bodyPr wrap="square">
            <a:spAutoFit/>
          </a:bodyPr>
          <a:lstStyle/>
          <a:p>
            <a:pPr algn="ctr"/>
            <a:r>
              <a:rPr lang="en-GB" sz="1800" b="1" cap="small"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Expert group for Marine Observations</a:t>
            </a:r>
          </a:p>
          <a:p>
            <a:pPr algn="ctr"/>
            <a:endPar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algn="ctr"/>
            <a:endPar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algn="ctr"/>
            <a:endPar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Aldo Drago as chair</a:t>
            </a:r>
          </a:p>
          <a:p>
            <a:pPr algn="ct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Cosimo</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Solidoro</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as PL and for OGS</a:t>
            </a: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Inga Lips on behalf of EOOS</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Wehde</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Henning for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EuroGOOS</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Adriana Salazar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Olivan</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Alessandra Sensi and Giovanni Provenzano for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UfM</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George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Petihakis</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for HCMR</a:t>
            </a:r>
          </a:p>
          <a:p>
            <a:pPr algn="ctr"/>
            <a:r>
              <a:rPr lang="en-GB" b="1" dirty="0">
                <a:solidFill>
                  <a:srgbClr val="002060"/>
                </a:solidFill>
                <a:latin typeface="Arial" panose="020B0604020202020204" pitchFamily="34" charset="0"/>
                <a:ea typeface="Calibri" panose="020F0502020204030204" pitchFamily="34" charset="0"/>
                <a:cs typeface="Times New Roman" panose="02020603050405020304" pitchFamily="18" charset="0"/>
              </a:rPr>
              <a:t>Federico </a:t>
            </a:r>
            <a:r>
              <a:rPr lang="en-GB"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Falcini</a:t>
            </a:r>
            <a:r>
              <a:rPr lang="en-GB" b="1" dirty="0">
                <a:solidFill>
                  <a:srgbClr val="002060"/>
                </a:solidFill>
                <a:latin typeface="Arial" panose="020B0604020202020204" pitchFamily="34" charset="0"/>
                <a:ea typeface="Calibri" panose="020F0502020204030204" pitchFamily="34" charset="0"/>
                <a:cs typeface="Times New Roman" panose="02020603050405020304" pitchFamily="18" charset="0"/>
              </a:rPr>
              <a:t> for CNR</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Carlo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Brandini</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for LAMMA</a:t>
            </a:r>
          </a:p>
          <a:p>
            <a:pPr algn="ctr"/>
            <a:r>
              <a:rPr lang="en-GB" b="1" dirty="0">
                <a:solidFill>
                  <a:srgbClr val="002060"/>
                </a:solidFill>
                <a:latin typeface="Arial" panose="020B0604020202020204" pitchFamily="34" charset="0"/>
                <a:ea typeface="Calibri" panose="020F0502020204030204" pitchFamily="34" charset="0"/>
                <a:cs typeface="Times New Roman" panose="02020603050405020304" pitchFamily="18" charset="0"/>
              </a:rPr>
              <a:t>Christian </a:t>
            </a:r>
            <a:r>
              <a:rPr lang="en-GB"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Grenz</a:t>
            </a:r>
            <a:r>
              <a:rPr lang="en-GB" b="1" dirty="0">
                <a:solidFill>
                  <a:srgbClr val="002060"/>
                </a:solidFill>
                <a:latin typeface="Arial" panose="020B0604020202020204" pitchFamily="34" charset="0"/>
                <a:ea typeface="Calibri" panose="020F0502020204030204" pitchFamily="34" charset="0"/>
                <a:cs typeface="Times New Roman" panose="02020603050405020304" pitchFamily="18" charset="0"/>
              </a:rPr>
              <a:t> for MIO</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Carolina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Cantoni</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for JERICO-S3 </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Vanessa Cardin and Alejandro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Orfila</a:t>
            </a:r>
            <a:r>
              <a:rPr lang="en-GB" sz="18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for </a:t>
            </a:r>
            <a:r>
              <a:rPr lang="en-GB" sz="1800" b="1" dirty="0" err="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MonGOOS</a:t>
            </a:r>
            <a:endParaRPr lang="en-GB"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solidFill>
                  <a:srgbClr val="002060"/>
                </a:solidFill>
                <a:effectLst/>
                <a:latin typeface="Arial" panose="020B0604020202020204" pitchFamily="34" charset="0"/>
                <a:ea typeface="Times New Roman" panose="02020603050405020304" pitchFamily="18" charset="0"/>
              </a:rPr>
              <a:t>Rosalia </a:t>
            </a:r>
            <a:r>
              <a:rPr lang="en-GB" sz="1800" b="1" dirty="0" err="1">
                <a:solidFill>
                  <a:srgbClr val="002060"/>
                </a:solidFill>
                <a:effectLst/>
                <a:latin typeface="Arial" panose="020B0604020202020204" pitchFamily="34" charset="0"/>
                <a:ea typeface="Times New Roman" panose="02020603050405020304" pitchFamily="18" charset="0"/>
              </a:rPr>
              <a:t>Santoleri</a:t>
            </a:r>
            <a:r>
              <a:rPr lang="en-GB" sz="1800" b="1" dirty="0">
                <a:solidFill>
                  <a:srgbClr val="002060"/>
                </a:solidFill>
                <a:effectLst/>
                <a:latin typeface="Arial" panose="020B0604020202020204" pitchFamily="34" charset="0"/>
                <a:ea typeface="Times New Roman" panose="02020603050405020304" pitchFamily="18" charset="0"/>
              </a:rPr>
              <a:t> for UN Ocean Decade</a:t>
            </a:r>
          </a:p>
          <a:p>
            <a:pPr algn="ctr"/>
            <a:r>
              <a:rPr lang="en-GB" b="1" dirty="0">
                <a:solidFill>
                  <a:srgbClr val="002060"/>
                </a:solidFill>
                <a:latin typeface="Arial" panose="020B0604020202020204" pitchFamily="34" charset="0"/>
              </a:rPr>
              <a:t>Marina </a:t>
            </a:r>
            <a:r>
              <a:rPr lang="en-GB" b="1" dirty="0" err="1">
                <a:solidFill>
                  <a:srgbClr val="002060"/>
                </a:solidFill>
                <a:latin typeface="Arial" panose="020B0604020202020204" pitchFamily="34" charset="0"/>
              </a:rPr>
              <a:t>Lipizer</a:t>
            </a:r>
            <a:r>
              <a:rPr lang="en-GB" b="1" dirty="0">
                <a:solidFill>
                  <a:srgbClr val="002060"/>
                </a:solidFill>
                <a:latin typeface="Arial" panose="020B0604020202020204" pitchFamily="34" charset="0"/>
              </a:rPr>
              <a:t> for OGS</a:t>
            </a:r>
          </a:p>
          <a:p>
            <a:pPr algn="ctr"/>
            <a:endParaRPr lang="en-GB" b="1" dirty="0">
              <a:solidFill>
                <a:srgbClr val="002060"/>
              </a:solidFill>
              <a:latin typeface="Arial" panose="020B0604020202020204" pitchFamily="34" charset="0"/>
            </a:endParaRPr>
          </a:p>
          <a:p>
            <a:pPr algn="ctr"/>
            <a:endParaRPr lang="en-GB" b="1" dirty="0">
              <a:solidFill>
                <a:srgbClr val="002060"/>
              </a:solidFill>
            </a:endParaRPr>
          </a:p>
        </p:txBody>
      </p:sp>
    </p:spTree>
    <p:extLst>
      <p:ext uri="{BB962C8B-B14F-4D97-AF65-F5344CB8AC3E}">
        <p14:creationId xmlns:p14="http://schemas.microsoft.com/office/powerpoint/2010/main" val="41923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210FD0-6AFE-F9FE-BF1A-89572376D4CD}"/>
              </a:ext>
            </a:extLst>
          </p:cNvPr>
          <p:cNvPicPr>
            <a:picLocks noChangeAspect="1"/>
          </p:cNvPicPr>
          <p:nvPr/>
        </p:nvPicPr>
        <p:blipFill>
          <a:blip r:embed="rId2"/>
          <a:stretch>
            <a:fillRect/>
          </a:stretch>
        </p:blipFill>
        <p:spPr>
          <a:xfrm>
            <a:off x="28846" y="4257139"/>
            <a:ext cx="12176317" cy="2692361"/>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28846" y="0"/>
            <a:ext cx="12163153" cy="5723792"/>
          </a:xfrm>
          <a:prstGeom prst="flowChartManualInput">
            <a:avLst/>
          </a:prstGeom>
          <a:solidFill>
            <a:srgbClr val="8DB6D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882FFE3-B326-02A1-65F4-A80D8B0EC5E8}"/>
              </a:ext>
            </a:extLst>
          </p:cNvPr>
          <p:cNvSpPr/>
          <p:nvPr/>
        </p:nvSpPr>
        <p:spPr>
          <a:xfrm>
            <a:off x="2405392" y="6451732"/>
            <a:ext cx="6811888" cy="165198"/>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200" b="1" i="1" dirty="0">
                <a:effectLst/>
                <a:latin typeface="Trebuchet MS" panose="020B0603020202020204" pitchFamily="34" charset="0"/>
                <a:ea typeface="Trebuchet MS" panose="020B0603020202020204" pitchFamily="34" charset="0"/>
                <a:cs typeface="Trebuchet MS" panose="020B0603020202020204" pitchFamily="34" charset="0"/>
              </a:rPr>
              <a:t>Aldo Drago - SHAREMED internationalisation workshop, 13</a:t>
            </a:r>
            <a:r>
              <a:rPr lang="en-GB" sz="1200" b="1" i="1" baseline="30000" dirty="0">
                <a:effectLst/>
                <a:latin typeface="Trebuchet MS" panose="020B0603020202020204" pitchFamily="34" charset="0"/>
                <a:ea typeface="Trebuchet MS" panose="020B0603020202020204" pitchFamily="34" charset="0"/>
                <a:cs typeface="Trebuchet MS" panose="020B0603020202020204" pitchFamily="34" charset="0"/>
              </a:rPr>
              <a:t>th</a:t>
            </a:r>
            <a:r>
              <a:rPr lang="en-GB" sz="1200" b="1" i="1" dirty="0">
                <a:effectLst/>
                <a:latin typeface="Trebuchet MS" panose="020B0603020202020204" pitchFamily="34" charset="0"/>
                <a:ea typeface="Trebuchet MS" panose="020B0603020202020204" pitchFamily="34" charset="0"/>
                <a:cs typeface="Trebuchet MS" panose="020B0603020202020204" pitchFamily="34" charset="0"/>
              </a:rPr>
              <a:t> / 14</a:t>
            </a:r>
            <a:r>
              <a:rPr lang="en-GB" sz="1200" b="1" i="1" baseline="30000" dirty="0">
                <a:effectLst/>
                <a:latin typeface="Trebuchet MS" panose="020B0603020202020204" pitchFamily="34" charset="0"/>
                <a:ea typeface="Trebuchet MS" panose="020B0603020202020204" pitchFamily="34" charset="0"/>
                <a:cs typeface="Trebuchet MS" panose="020B0603020202020204" pitchFamily="34" charset="0"/>
              </a:rPr>
              <a:t>th</a:t>
            </a:r>
            <a:r>
              <a:rPr lang="en-GB" sz="1200" b="1" i="1" dirty="0">
                <a:effectLst/>
                <a:latin typeface="Trebuchet MS" panose="020B0603020202020204" pitchFamily="34" charset="0"/>
                <a:ea typeface="Trebuchet MS" panose="020B0603020202020204" pitchFamily="34" charset="0"/>
                <a:cs typeface="Trebuchet MS" panose="020B0603020202020204" pitchFamily="34" charset="0"/>
              </a:rPr>
              <a:t> September 2022, MALTA</a:t>
            </a:r>
            <a:endParaRPr lang="en-GB" sz="1200" b="1" dirty="0">
              <a:effectLst/>
              <a:latin typeface="Calibri" panose="020F0502020204030204" pitchFamily="34" charset="0"/>
              <a:ea typeface="Calibri" panose="020F0502020204030204" pitchFamily="34" charset="0"/>
            </a:endParaRPr>
          </a:p>
          <a:p>
            <a:pPr algn="r">
              <a:lnSpc>
                <a:spcPct val="107000"/>
              </a:lnSpc>
              <a:spcAft>
                <a:spcPts val="800"/>
              </a:spcAft>
            </a:pPr>
            <a:r>
              <a:rPr lang="en-GB" sz="1100" dirty="0">
                <a:effectLst/>
                <a:latin typeface="Calibri" panose="020F0502020204030204" pitchFamily="34" charset="0"/>
                <a:ea typeface="Calibri" panose="020F0502020204030204" pitchFamily="34" charset="0"/>
              </a:rPr>
              <a:t> </a:t>
            </a:r>
          </a:p>
          <a:p>
            <a:pPr algn="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8AA670B-D608-0917-A1A2-D011A566F867}"/>
              </a:ext>
            </a:extLst>
          </p:cNvPr>
          <p:cNvPicPr>
            <a:picLocks noChangeAspect="1"/>
          </p:cNvPicPr>
          <p:nvPr/>
        </p:nvPicPr>
        <p:blipFill>
          <a:blip r:embed="rId3"/>
          <a:stretch>
            <a:fillRect/>
          </a:stretch>
        </p:blipFill>
        <p:spPr>
          <a:xfrm>
            <a:off x="1641963" y="753576"/>
            <a:ext cx="3778494" cy="1606214"/>
          </a:xfrm>
          <a:prstGeom prst="rect">
            <a:avLst/>
          </a:prstGeom>
        </p:spPr>
      </p:pic>
      <p:sp>
        <p:nvSpPr>
          <p:cNvPr id="3" name="TextBox 2">
            <a:extLst>
              <a:ext uri="{FF2B5EF4-FFF2-40B4-BE49-F238E27FC236}">
                <a16:creationId xmlns:a16="http://schemas.microsoft.com/office/drawing/2014/main" id="{D87A0A83-88C5-924A-8A34-A916A078668F}"/>
              </a:ext>
            </a:extLst>
          </p:cNvPr>
          <p:cNvSpPr txBox="1"/>
          <p:nvPr/>
        </p:nvSpPr>
        <p:spPr>
          <a:xfrm>
            <a:off x="1577833" y="1069183"/>
            <a:ext cx="3666369" cy="830997"/>
          </a:xfrm>
          <a:prstGeom prst="rect">
            <a:avLst/>
          </a:prstGeom>
          <a:noFill/>
        </p:spPr>
        <p:txBody>
          <a:bodyPr wrap="square" rtlCol="0">
            <a:spAutoFit/>
          </a:bodyPr>
          <a:lstStyle/>
          <a:p>
            <a:pPr algn="ctr"/>
            <a:r>
              <a:rPr lang="en-GB" sz="2400" dirty="0">
                <a:solidFill>
                  <a:schemeClr val="bg1"/>
                </a:solidFill>
                <a:latin typeface="Arial Black" panose="020B0A04020102020204" pitchFamily="34" charset="0"/>
              </a:rPr>
              <a:t>Actions to serve as building blocks</a:t>
            </a:r>
          </a:p>
        </p:txBody>
      </p:sp>
      <p:pic>
        <p:nvPicPr>
          <p:cNvPr id="4" name="Picture 3">
            <a:extLst>
              <a:ext uri="{FF2B5EF4-FFF2-40B4-BE49-F238E27FC236}">
                <a16:creationId xmlns:a16="http://schemas.microsoft.com/office/drawing/2014/main" id="{32F2B8F8-93CE-90F9-7713-5587487960EF}"/>
              </a:ext>
            </a:extLst>
          </p:cNvPr>
          <p:cNvPicPr>
            <a:picLocks noChangeAspect="1"/>
          </p:cNvPicPr>
          <p:nvPr/>
        </p:nvPicPr>
        <p:blipFill>
          <a:blip r:embed="rId4"/>
          <a:stretch>
            <a:fillRect/>
          </a:stretch>
        </p:blipFill>
        <p:spPr>
          <a:xfrm>
            <a:off x="5420457" y="753576"/>
            <a:ext cx="3778494" cy="1606214"/>
          </a:xfrm>
          <a:prstGeom prst="rect">
            <a:avLst/>
          </a:prstGeom>
        </p:spPr>
      </p:pic>
      <p:sp>
        <p:nvSpPr>
          <p:cNvPr id="5" name="TextBox 4">
            <a:extLst>
              <a:ext uri="{FF2B5EF4-FFF2-40B4-BE49-F238E27FC236}">
                <a16:creationId xmlns:a16="http://schemas.microsoft.com/office/drawing/2014/main" id="{2D34C4BF-3299-57F1-22D0-037007071BC9}"/>
              </a:ext>
            </a:extLst>
          </p:cNvPr>
          <p:cNvSpPr txBox="1"/>
          <p:nvPr/>
        </p:nvSpPr>
        <p:spPr>
          <a:xfrm>
            <a:off x="5596712" y="1141184"/>
            <a:ext cx="3666369" cy="830997"/>
          </a:xfrm>
          <a:prstGeom prst="rect">
            <a:avLst/>
          </a:prstGeom>
          <a:noFill/>
        </p:spPr>
        <p:txBody>
          <a:bodyPr wrap="square" rtlCol="0">
            <a:spAutoFit/>
          </a:bodyPr>
          <a:lstStyle/>
          <a:p>
            <a:pPr algn="ctr"/>
            <a:r>
              <a:rPr lang="en-GB" sz="2400" dirty="0">
                <a:solidFill>
                  <a:schemeClr val="bg1"/>
                </a:solidFill>
                <a:latin typeface="Arial Black" panose="020B0A04020102020204" pitchFamily="34" charset="0"/>
              </a:rPr>
              <a:t>Capitalise on what we have</a:t>
            </a:r>
          </a:p>
        </p:txBody>
      </p:sp>
      <p:pic>
        <p:nvPicPr>
          <p:cNvPr id="6" name="Picture 5">
            <a:extLst>
              <a:ext uri="{FF2B5EF4-FFF2-40B4-BE49-F238E27FC236}">
                <a16:creationId xmlns:a16="http://schemas.microsoft.com/office/drawing/2014/main" id="{30A3C4C5-2FE0-1319-033A-39569CDD5DEE}"/>
              </a:ext>
            </a:extLst>
          </p:cNvPr>
          <p:cNvPicPr>
            <a:picLocks noChangeAspect="1"/>
          </p:cNvPicPr>
          <p:nvPr/>
        </p:nvPicPr>
        <p:blipFill>
          <a:blip r:embed="rId5"/>
          <a:stretch>
            <a:fillRect/>
          </a:stretch>
        </p:blipFill>
        <p:spPr>
          <a:xfrm>
            <a:off x="1653216" y="2340737"/>
            <a:ext cx="3785570" cy="1606214"/>
          </a:xfrm>
          <a:prstGeom prst="rect">
            <a:avLst/>
          </a:prstGeom>
        </p:spPr>
      </p:pic>
      <p:pic>
        <p:nvPicPr>
          <p:cNvPr id="7" name="Picture 6">
            <a:extLst>
              <a:ext uri="{FF2B5EF4-FFF2-40B4-BE49-F238E27FC236}">
                <a16:creationId xmlns:a16="http://schemas.microsoft.com/office/drawing/2014/main" id="{01EC5D89-15E7-0C2C-0ECC-13DBB4F6EBB1}"/>
              </a:ext>
            </a:extLst>
          </p:cNvPr>
          <p:cNvPicPr>
            <a:picLocks noChangeAspect="1"/>
          </p:cNvPicPr>
          <p:nvPr/>
        </p:nvPicPr>
        <p:blipFill>
          <a:blip r:embed="rId6"/>
          <a:stretch>
            <a:fillRect/>
          </a:stretch>
        </p:blipFill>
        <p:spPr>
          <a:xfrm>
            <a:off x="5438786" y="2340737"/>
            <a:ext cx="3778494" cy="1606214"/>
          </a:xfrm>
          <a:prstGeom prst="rect">
            <a:avLst/>
          </a:prstGeom>
        </p:spPr>
      </p:pic>
      <p:sp>
        <p:nvSpPr>
          <p:cNvPr id="11" name="TextBox 10">
            <a:extLst>
              <a:ext uri="{FF2B5EF4-FFF2-40B4-BE49-F238E27FC236}">
                <a16:creationId xmlns:a16="http://schemas.microsoft.com/office/drawing/2014/main" id="{E3564660-747C-C0CA-0FC7-7B19CC254150}"/>
              </a:ext>
            </a:extLst>
          </p:cNvPr>
          <p:cNvSpPr txBox="1"/>
          <p:nvPr/>
        </p:nvSpPr>
        <p:spPr>
          <a:xfrm>
            <a:off x="5605120" y="2669978"/>
            <a:ext cx="3666369" cy="830997"/>
          </a:xfrm>
          <a:prstGeom prst="rect">
            <a:avLst/>
          </a:prstGeom>
          <a:noFill/>
        </p:spPr>
        <p:txBody>
          <a:bodyPr wrap="square" rtlCol="0">
            <a:spAutoFit/>
          </a:bodyPr>
          <a:lstStyle/>
          <a:p>
            <a:pPr algn="ctr"/>
            <a:r>
              <a:rPr lang="en-GB" sz="2400" dirty="0">
                <a:solidFill>
                  <a:schemeClr val="bg1"/>
                </a:solidFill>
                <a:latin typeface="Arial Black" panose="020B0A04020102020204" pitchFamily="34" charset="0"/>
              </a:rPr>
              <a:t>Political will and mandate</a:t>
            </a:r>
          </a:p>
        </p:txBody>
      </p:sp>
      <p:sp>
        <p:nvSpPr>
          <p:cNvPr id="12" name="TextBox 11">
            <a:extLst>
              <a:ext uri="{FF2B5EF4-FFF2-40B4-BE49-F238E27FC236}">
                <a16:creationId xmlns:a16="http://schemas.microsoft.com/office/drawing/2014/main" id="{509C08B4-FD07-1901-5389-7E603474A7A6}"/>
              </a:ext>
            </a:extLst>
          </p:cNvPr>
          <p:cNvSpPr txBox="1"/>
          <p:nvPr/>
        </p:nvSpPr>
        <p:spPr>
          <a:xfrm>
            <a:off x="1577833" y="2614212"/>
            <a:ext cx="3973078" cy="1200329"/>
          </a:xfrm>
          <a:prstGeom prst="rect">
            <a:avLst/>
          </a:prstGeom>
          <a:noFill/>
        </p:spPr>
        <p:txBody>
          <a:bodyPr wrap="square" rtlCol="0">
            <a:spAutoFit/>
          </a:bodyPr>
          <a:lstStyle/>
          <a:p>
            <a:pPr algn="ctr"/>
            <a:r>
              <a:rPr lang="en-GB" sz="2400" dirty="0">
                <a:solidFill>
                  <a:schemeClr val="bg1"/>
                </a:solidFill>
                <a:latin typeface="Arial Black" panose="020B0A04020102020204" pitchFamily="34" charset="0"/>
              </a:rPr>
              <a:t>More than combining what we do  separately</a:t>
            </a:r>
          </a:p>
        </p:txBody>
      </p:sp>
      <p:pic>
        <p:nvPicPr>
          <p:cNvPr id="18" name="Picture 17">
            <a:extLst>
              <a:ext uri="{FF2B5EF4-FFF2-40B4-BE49-F238E27FC236}">
                <a16:creationId xmlns:a16="http://schemas.microsoft.com/office/drawing/2014/main" id="{56C2F1F8-34C0-ED16-4D9D-2532C3A802BC}"/>
              </a:ext>
            </a:extLst>
          </p:cNvPr>
          <p:cNvPicPr>
            <a:picLocks noChangeAspect="1"/>
          </p:cNvPicPr>
          <p:nvPr/>
        </p:nvPicPr>
        <p:blipFill>
          <a:blip r:embed="rId7"/>
          <a:stretch>
            <a:fillRect/>
          </a:stretch>
        </p:blipFill>
        <p:spPr>
          <a:xfrm>
            <a:off x="8811683" y="150663"/>
            <a:ext cx="2312296" cy="955333"/>
          </a:xfrm>
          <a:prstGeom prst="rect">
            <a:avLst/>
          </a:prstGeom>
        </p:spPr>
      </p:pic>
      <p:pic>
        <p:nvPicPr>
          <p:cNvPr id="20" name="Picture 19">
            <a:extLst>
              <a:ext uri="{FF2B5EF4-FFF2-40B4-BE49-F238E27FC236}">
                <a16:creationId xmlns:a16="http://schemas.microsoft.com/office/drawing/2014/main" id="{081976FD-C8AD-7312-F2CE-A20A01686CBE}"/>
              </a:ext>
            </a:extLst>
          </p:cNvPr>
          <p:cNvPicPr>
            <a:picLocks noChangeAspect="1"/>
          </p:cNvPicPr>
          <p:nvPr/>
        </p:nvPicPr>
        <p:blipFill>
          <a:blip r:embed="rId8"/>
          <a:stretch>
            <a:fillRect/>
          </a:stretch>
        </p:blipFill>
        <p:spPr>
          <a:xfrm>
            <a:off x="227628" y="3468717"/>
            <a:ext cx="2236439" cy="1234398"/>
          </a:xfrm>
          <a:prstGeom prst="rect">
            <a:avLst/>
          </a:prstGeom>
        </p:spPr>
      </p:pic>
      <p:pic>
        <p:nvPicPr>
          <p:cNvPr id="22" name="image1.jpg">
            <a:extLst>
              <a:ext uri="{FF2B5EF4-FFF2-40B4-BE49-F238E27FC236}">
                <a16:creationId xmlns:a16="http://schemas.microsoft.com/office/drawing/2014/main" id="{346E99BE-E0A1-247E-4E7A-F31A439F6C9E}"/>
              </a:ext>
            </a:extLst>
          </p:cNvPr>
          <p:cNvPicPr/>
          <p:nvPr/>
        </p:nvPicPr>
        <p:blipFill>
          <a:blip r:embed="rId9"/>
          <a:srcRect/>
          <a:stretch>
            <a:fillRect/>
          </a:stretch>
        </p:blipFill>
        <p:spPr>
          <a:xfrm>
            <a:off x="9288734" y="5542938"/>
            <a:ext cx="2697723" cy="1149033"/>
          </a:xfrm>
          <a:prstGeom prst="rect">
            <a:avLst/>
          </a:prstGeom>
          <a:ln/>
        </p:spPr>
      </p:pic>
    </p:spTree>
    <p:extLst>
      <p:ext uri="{BB962C8B-B14F-4D97-AF65-F5344CB8AC3E}">
        <p14:creationId xmlns:p14="http://schemas.microsoft.com/office/powerpoint/2010/main" val="17220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41F1DE6-8BA3-DEE8-BB14-3EE9212DB616}"/>
              </a:ext>
            </a:extLst>
          </p:cNvPr>
          <p:cNvPicPr>
            <a:picLocks noChangeAspect="1"/>
          </p:cNvPicPr>
          <p:nvPr/>
        </p:nvPicPr>
        <p:blipFill>
          <a:blip r:embed="rId3"/>
          <a:stretch>
            <a:fillRect/>
          </a:stretch>
        </p:blipFill>
        <p:spPr>
          <a:xfrm>
            <a:off x="-4298" y="3239964"/>
            <a:ext cx="12196298" cy="3618035"/>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0" y="8792"/>
            <a:ext cx="12163153" cy="5723792"/>
          </a:xfrm>
          <a:prstGeom prst="flowChartManualInput">
            <a:avLst/>
          </a:prstGeom>
          <a:solidFill>
            <a:srgbClr val="8DB6D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F9D37E9A-3CE5-60A3-867B-A0F5BF32C410}"/>
              </a:ext>
            </a:extLst>
          </p:cNvPr>
          <p:cNvSpPr txBox="1"/>
          <p:nvPr/>
        </p:nvSpPr>
        <p:spPr>
          <a:xfrm>
            <a:off x="1314450" y="703385"/>
            <a:ext cx="7029450" cy="461665"/>
          </a:xfrm>
          <a:prstGeom prst="rect">
            <a:avLst/>
          </a:prstGeom>
          <a:noFill/>
        </p:spPr>
        <p:txBody>
          <a:bodyPr wrap="square" rtlCol="0">
            <a:spAutoFit/>
          </a:bodyPr>
          <a:lstStyle/>
          <a:p>
            <a:r>
              <a:rPr lang="en-GB" sz="2400" b="1" dirty="0"/>
              <a:t>Setting common principles and facts and targets</a:t>
            </a:r>
          </a:p>
        </p:txBody>
      </p:sp>
      <p:sp>
        <p:nvSpPr>
          <p:cNvPr id="16" name="TextBox 15">
            <a:extLst>
              <a:ext uri="{FF2B5EF4-FFF2-40B4-BE49-F238E27FC236}">
                <a16:creationId xmlns:a16="http://schemas.microsoft.com/office/drawing/2014/main" id="{F8A6957D-99F1-19C9-95EB-FEC6234E5A24}"/>
              </a:ext>
            </a:extLst>
          </p:cNvPr>
          <p:cNvSpPr txBox="1"/>
          <p:nvPr/>
        </p:nvSpPr>
        <p:spPr>
          <a:xfrm>
            <a:off x="677008" y="1292470"/>
            <a:ext cx="10190284" cy="3693319"/>
          </a:xfrm>
          <a:prstGeom prst="rect">
            <a:avLst/>
          </a:prstGeom>
          <a:noFill/>
        </p:spPr>
        <p:txBody>
          <a:bodyPr wrap="square" rtlCol="0">
            <a:spAutoFit/>
          </a:bodyPr>
          <a:lstStyle/>
          <a:p>
            <a:pPr marL="285750" indent="-285750">
              <a:buFontTx/>
              <a:buChar cha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oceans do not distinguish political boundaries; </a:t>
            </a:r>
          </a:p>
          <a:p>
            <a:pPr marL="285750" indent="-285750">
              <a:buFontTx/>
              <a:buChar cha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the </a:t>
            </a: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power of data is exploited by sharing; </a:t>
            </a:r>
          </a:p>
          <a:p>
            <a:pPr marL="285750" indent="-285750">
              <a:buFontTx/>
              <a:buChar char="-"/>
            </a:pP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we cannot manage what we do not measure and observe;</a:t>
            </a:r>
            <a:r>
              <a:rPr lang="en-GB" sz="1800" b="1"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 </a:t>
            </a:r>
          </a:p>
          <a:p>
            <a:pPr marL="285750" indent="-285750">
              <a:buFontTx/>
              <a:buChar char="-"/>
            </a:pP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multiple-purpose and multi-functional observing systems</a:t>
            </a: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 boost the cost-benefit paradigm; </a:t>
            </a:r>
          </a:p>
          <a:p>
            <a:pPr marL="285750" indent="-285750">
              <a:buFontTx/>
              <a:buChar cha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the principles of co-design and co-development is more than combining what we do separately; </a:t>
            </a:r>
          </a:p>
          <a:p>
            <a:pPr marL="285750" indent="-285750">
              <a:buFontTx/>
              <a:buChar cha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effective capacity building requires self-empowerment of the recipients to enable self-reliance and independence from the source; </a:t>
            </a:r>
          </a:p>
          <a:p>
            <a:pPr marL="285750" indent="-285750">
              <a:buFontTx/>
              <a:buChar cha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the </a:t>
            </a: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sharing of ideas, assets and commitments towards common goals </a:t>
            </a: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within and across countries </a:t>
            </a: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is the capital needed to build momentum and critical mass;  </a:t>
            </a:r>
          </a:p>
          <a:p>
            <a:pPr marL="285750" indent="-285750">
              <a:buFontTx/>
              <a:buChar char="-"/>
            </a:pPr>
            <a:r>
              <a:rPr lang="en-GB"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the problem of m</a:t>
            </a:r>
            <a:r>
              <a:rPr lang="en-US" sz="1800" dirty="0" err="1">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arine</a:t>
            </a: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 threats, risks, hazards and pollution in the Mediterranean cannot be under-estimated;</a:t>
            </a:r>
          </a:p>
          <a:p>
            <a:pPr marL="285750" indent="-285750">
              <a:buFontTx/>
              <a:buChar char="-"/>
            </a:pPr>
            <a:r>
              <a:rPr lang="en-US" sz="1800" dirty="0">
                <a:solidFill>
                  <a:srgbClr val="031B4E"/>
                </a:solidFill>
                <a:effectLst/>
                <a:latin typeface="Tahoma" panose="020B0604030504040204" pitchFamily="34" charset="0"/>
                <a:ea typeface="Times New Roman" panose="02020603050405020304" pitchFamily="18" charset="0"/>
                <a:cs typeface="Times New Roman" panose="02020603050405020304" pitchFamily="18" charset="0"/>
              </a:rPr>
              <a:t>ocean services to society gain importance as we strive to intensify multiple uses of the sea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20" name="Title 1">
            <a:extLst>
              <a:ext uri="{FF2B5EF4-FFF2-40B4-BE49-F238E27FC236}">
                <a16:creationId xmlns:a16="http://schemas.microsoft.com/office/drawing/2014/main" id="{6B446E81-7656-347A-840C-A369038E1E0E}"/>
              </a:ext>
            </a:extLst>
          </p:cNvPr>
          <p:cNvSpPr txBox="1">
            <a:spLocks/>
          </p:cNvSpPr>
          <p:nvPr/>
        </p:nvSpPr>
        <p:spPr>
          <a:xfrm rot="20893345">
            <a:off x="7373905" y="803225"/>
            <a:ext cx="4787692" cy="17551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Key ingredients</a:t>
            </a:r>
          </a:p>
          <a:p>
            <a:endParaRPr lang="en-GB" b="1" dirty="0">
              <a:solidFill>
                <a:srgbClr val="FF0000"/>
              </a:solidFill>
              <a:latin typeface="Mistral" panose="03090702030407020403" pitchFamily="66" charset="0"/>
            </a:endParaRPr>
          </a:p>
        </p:txBody>
      </p:sp>
      <p:sp>
        <p:nvSpPr>
          <p:cNvPr id="23" name="Rectangle 22">
            <a:extLst>
              <a:ext uri="{FF2B5EF4-FFF2-40B4-BE49-F238E27FC236}">
                <a16:creationId xmlns:a16="http://schemas.microsoft.com/office/drawing/2014/main" id="{CCCE3FA9-4559-FB45-5C28-8D6AC8A4322E}"/>
              </a:ext>
            </a:extLst>
          </p:cNvPr>
          <p:cNvSpPr/>
          <p:nvPr/>
        </p:nvSpPr>
        <p:spPr>
          <a:xfrm>
            <a:off x="2611315" y="5637987"/>
            <a:ext cx="5613889" cy="1077218"/>
          </a:xfrm>
          <a:prstGeom prst="rect">
            <a:avLst/>
          </a:prstGeom>
          <a:noFill/>
        </p:spPr>
        <p:txBody>
          <a:bodyPr wrap="square" lIns="91440" tIns="45720" rIns="91440" bIns="45720">
            <a:spAutoFit/>
          </a:bodyPr>
          <a:lstStyle/>
          <a:p>
            <a:pPr algn="r"/>
            <a:r>
              <a:rPr lang="en-US" sz="3200" b="1" dirty="0">
                <a:ln w="12700">
                  <a:solidFill>
                    <a:schemeClr val="accent1"/>
                  </a:solidFill>
                  <a:prstDash val="solid"/>
                </a:ln>
                <a:solidFill>
                  <a:schemeClr val="bg1"/>
                </a:solidFill>
                <a:effectLst>
                  <a:outerShdw dist="38100" dir="2640000" algn="bl" rotWithShape="0">
                    <a:schemeClr val="accent1"/>
                  </a:outerShdw>
                </a:effectLst>
              </a:rPr>
              <a:t>If w</a:t>
            </a:r>
            <a:r>
              <a:rPr lang="en-US" sz="3200" b="1" cap="none" spc="0" dirty="0">
                <a:ln w="12700">
                  <a:solidFill>
                    <a:schemeClr val="accent1"/>
                  </a:solidFill>
                  <a:prstDash val="solid"/>
                </a:ln>
                <a:solidFill>
                  <a:schemeClr val="bg1"/>
                </a:solidFill>
                <a:effectLst>
                  <a:outerShdw dist="38100" dir="2640000" algn="bl" rotWithShape="0">
                    <a:schemeClr val="accent1"/>
                  </a:outerShdw>
                </a:effectLst>
              </a:rPr>
              <a:t>e </a:t>
            </a:r>
            <a:r>
              <a:rPr lang="en-US" sz="3200" b="1" dirty="0">
                <a:ln w="12700">
                  <a:solidFill>
                    <a:schemeClr val="accent1"/>
                  </a:solidFill>
                  <a:prstDash val="solid"/>
                </a:ln>
                <a:solidFill>
                  <a:schemeClr val="bg1"/>
                </a:solidFill>
                <a:effectLst>
                  <a:outerShdw dist="38100" dir="2640000" algn="bl" rotWithShape="0">
                    <a:schemeClr val="accent1"/>
                  </a:outerShdw>
                </a:effectLst>
              </a:rPr>
              <a:t>do </a:t>
            </a:r>
            <a:r>
              <a:rPr lang="en-US" sz="3200" b="1" cap="none" spc="0" dirty="0">
                <a:ln w="12700">
                  <a:solidFill>
                    <a:schemeClr val="accent1"/>
                  </a:solidFill>
                  <a:prstDash val="solid"/>
                </a:ln>
                <a:solidFill>
                  <a:schemeClr val="bg1"/>
                </a:solidFill>
                <a:effectLst>
                  <a:outerShdw dist="38100" dir="2640000" algn="bl" rotWithShape="0">
                    <a:schemeClr val="accent1"/>
                  </a:outerShdw>
                </a:effectLst>
              </a:rPr>
              <a:t>not agree on common principles, it is useless to start</a:t>
            </a:r>
          </a:p>
        </p:txBody>
      </p:sp>
      <p:cxnSp>
        <p:nvCxnSpPr>
          <p:cNvPr id="24" name="Straight Connector 23">
            <a:extLst>
              <a:ext uri="{FF2B5EF4-FFF2-40B4-BE49-F238E27FC236}">
                <a16:creationId xmlns:a16="http://schemas.microsoft.com/office/drawing/2014/main" id="{3E05BFAE-A8B1-F929-29B2-BAD031A3E861}"/>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pic>
        <p:nvPicPr>
          <p:cNvPr id="26" name="image1.jpg">
            <a:extLst>
              <a:ext uri="{FF2B5EF4-FFF2-40B4-BE49-F238E27FC236}">
                <a16:creationId xmlns:a16="http://schemas.microsoft.com/office/drawing/2014/main" id="{F04E7BAC-4CDC-C18B-792F-E5ADCF3F5F8B}"/>
              </a:ext>
            </a:extLst>
          </p:cNvPr>
          <p:cNvPicPr/>
          <p:nvPr/>
        </p:nvPicPr>
        <p:blipFill>
          <a:blip r:embed="rId4"/>
          <a:srcRect/>
          <a:stretch>
            <a:fillRect/>
          </a:stretch>
        </p:blipFill>
        <p:spPr>
          <a:xfrm>
            <a:off x="9288734" y="5542938"/>
            <a:ext cx="2697723" cy="1149033"/>
          </a:xfrm>
          <a:prstGeom prst="rect">
            <a:avLst/>
          </a:prstGeom>
          <a:ln/>
        </p:spPr>
      </p:pic>
    </p:spTree>
    <p:extLst>
      <p:ext uri="{BB962C8B-B14F-4D97-AF65-F5344CB8AC3E}">
        <p14:creationId xmlns:p14="http://schemas.microsoft.com/office/powerpoint/2010/main" val="217412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D030C2-756D-15EB-16B7-8BF56495BA85}"/>
              </a:ext>
            </a:extLst>
          </p:cNvPr>
          <p:cNvPicPr>
            <a:picLocks noChangeAspect="1"/>
          </p:cNvPicPr>
          <p:nvPr/>
        </p:nvPicPr>
        <p:blipFill>
          <a:blip r:embed="rId3"/>
          <a:stretch>
            <a:fillRect/>
          </a:stretch>
        </p:blipFill>
        <p:spPr>
          <a:xfrm>
            <a:off x="-4298" y="3239964"/>
            <a:ext cx="12196298" cy="3618035"/>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10" name="TextBox 9">
            <a:extLst>
              <a:ext uri="{FF2B5EF4-FFF2-40B4-BE49-F238E27FC236}">
                <a16:creationId xmlns:a16="http://schemas.microsoft.com/office/drawing/2014/main" id="{7E599B85-008E-3F8D-6806-51EE1A8B22F4}"/>
              </a:ext>
            </a:extLst>
          </p:cNvPr>
          <p:cNvSpPr txBox="1"/>
          <p:nvPr/>
        </p:nvSpPr>
        <p:spPr>
          <a:xfrm>
            <a:off x="1033097" y="421160"/>
            <a:ext cx="7029450" cy="461665"/>
          </a:xfrm>
          <a:prstGeom prst="rect">
            <a:avLst/>
          </a:prstGeom>
          <a:noFill/>
        </p:spPr>
        <p:txBody>
          <a:bodyPr wrap="square" rtlCol="0">
            <a:spAutoFit/>
          </a:bodyPr>
          <a:lstStyle/>
          <a:p>
            <a:r>
              <a:rPr lang="en-GB" sz="2400" b="1" dirty="0"/>
              <a:t>Six Principal Action Points</a:t>
            </a:r>
          </a:p>
        </p:txBody>
      </p:sp>
      <p:sp>
        <p:nvSpPr>
          <p:cNvPr id="13" name="Title 1">
            <a:extLst>
              <a:ext uri="{FF2B5EF4-FFF2-40B4-BE49-F238E27FC236}">
                <a16:creationId xmlns:a16="http://schemas.microsoft.com/office/drawing/2014/main" id="{21F04A6D-B2A2-4CC0-D336-34DCAB8BA44E}"/>
              </a:ext>
            </a:extLst>
          </p:cNvPr>
          <p:cNvSpPr txBox="1">
            <a:spLocks/>
          </p:cNvSpPr>
          <p:nvPr/>
        </p:nvSpPr>
        <p:spPr>
          <a:xfrm rot="21018548">
            <a:off x="7279883" y="1090851"/>
            <a:ext cx="4787692" cy="1884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Relying on proven experience</a:t>
            </a:r>
          </a:p>
          <a:p>
            <a:endParaRPr lang="en-GB" b="1" dirty="0">
              <a:solidFill>
                <a:srgbClr val="FF0000"/>
              </a:solidFill>
              <a:latin typeface="Mistral" panose="03090702030407020403" pitchFamily="66" charset="0"/>
            </a:endParaRPr>
          </a:p>
        </p:txBody>
      </p:sp>
      <p:sp>
        <p:nvSpPr>
          <p:cNvPr id="12" name="TextBox 11">
            <a:extLst>
              <a:ext uri="{FF2B5EF4-FFF2-40B4-BE49-F238E27FC236}">
                <a16:creationId xmlns:a16="http://schemas.microsoft.com/office/drawing/2014/main" id="{33C357DE-0056-E68C-649D-E987CE81FB3F}"/>
              </a:ext>
            </a:extLst>
          </p:cNvPr>
          <p:cNvSpPr txBox="1"/>
          <p:nvPr/>
        </p:nvSpPr>
        <p:spPr>
          <a:xfrm>
            <a:off x="848928" y="1392330"/>
            <a:ext cx="10770106" cy="3358740"/>
          </a:xfrm>
          <a:prstGeom prst="rect">
            <a:avLst/>
          </a:prstGeom>
          <a:noFill/>
        </p:spPr>
        <p:txBody>
          <a:bodyPr wrap="square" rtlCol="0">
            <a:spAutoFit/>
          </a:bodyPr>
          <a:lstStyle/>
          <a:p>
            <a:pPr marL="342900" lvl="0" indent="-342900" algn="just">
              <a:lnSpc>
                <a:spcPct val="150000"/>
              </a:lnSpc>
              <a:spcAft>
                <a:spcPts val="800"/>
              </a:spcAft>
              <a:buFont typeface="+mj-lt"/>
              <a:buAutoNum type="arabicPeriod"/>
            </a:pPr>
            <a:r>
              <a:rPr lang="en-GB" sz="1800" dirty="0">
                <a:effectLst/>
                <a:latin typeface="Tahoma" panose="020B0604030504040204" pitchFamily="34" charset="0"/>
                <a:ea typeface="Calibri" panose="020F0502020204030204" pitchFamily="34" charset="0"/>
                <a:cs typeface="Times New Roman" panose="02020603050405020304" pitchFamily="18" charset="0"/>
              </a:rPr>
              <a:t>The </a:t>
            </a: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Regional Network of National Marine Core Data Services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2. Building effective regional collaborative efforts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3. Capacity development and technology transfer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4. Adoption of an ocean digital ecosystem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5. The marine observing system of systems we need for the future Mediterranean we want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GB" sz="1800" dirty="0">
                <a:solidFill>
                  <a:srgbClr val="031B4E"/>
                </a:solidFill>
                <a:effectLst/>
                <a:latin typeface="Tahoma" panose="020B0604030504040204" pitchFamily="34" charset="0"/>
                <a:ea typeface="Calibri" panose="020F0502020204030204" pitchFamily="34" charset="0"/>
                <a:cs typeface="Times New Roman" panose="02020603050405020304" pitchFamily="18" charset="0"/>
              </a:rPr>
              <a:t>6. Governance Frameworks that work </a:t>
            </a:r>
            <a:endParaRPr lang="en-GB" sz="2400" dirty="0">
              <a:effectLst/>
              <a:latin typeface="Montserrat Light" panose="00000400000000000000" pitchFamily="2" charset="0"/>
              <a:ea typeface="Calibri" panose="020F0502020204030204" pitchFamily="34" charset="0"/>
              <a:cs typeface="Times New Roman" panose="02020603050405020304" pitchFamily="18" charset="0"/>
            </a:endParaRPr>
          </a:p>
          <a:p>
            <a:endParaRPr lang="en-GB" dirty="0"/>
          </a:p>
        </p:txBody>
      </p:sp>
      <p:sp>
        <p:nvSpPr>
          <p:cNvPr id="14" name="Rectangle 13">
            <a:extLst>
              <a:ext uri="{FF2B5EF4-FFF2-40B4-BE49-F238E27FC236}">
                <a16:creationId xmlns:a16="http://schemas.microsoft.com/office/drawing/2014/main" id="{CAF58F43-8BF3-21C6-60B2-44B892DEC784}"/>
              </a:ext>
            </a:extLst>
          </p:cNvPr>
          <p:cNvSpPr/>
          <p:nvPr/>
        </p:nvSpPr>
        <p:spPr>
          <a:xfrm>
            <a:off x="0" y="5606345"/>
            <a:ext cx="8161573" cy="1077218"/>
          </a:xfrm>
          <a:prstGeom prst="rect">
            <a:avLst/>
          </a:prstGeom>
          <a:noFill/>
        </p:spPr>
        <p:txBody>
          <a:bodyPr wrap="square" lIns="91440" tIns="45720" rIns="91440" bIns="45720">
            <a:spAutoFit/>
          </a:bodyPr>
          <a:lstStyle/>
          <a:p>
            <a:pPr algn="r"/>
            <a:r>
              <a:rPr lang="en-US" sz="3200" b="1" dirty="0">
                <a:ln w="12700">
                  <a:solidFill>
                    <a:schemeClr val="accent1"/>
                  </a:solidFill>
                  <a:prstDash val="solid"/>
                </a:ln>
                <a:solidFill>
                  <a:schemeClr val="bg1"/>
                </a:solidFill>
                <a:effectLst>
                  <a:outerShdw dist="38100" dir="2640000" algn="bl" rotWithShape="0">
                    <a:schemeClr val="accent1"/>
                  </a:outerShdw>
                </a:effectLst>
              </a:rPr>
              <a:t>The plan exploits the resources</a:t>
            </a:r>
          </a:p>
          <a:p>
            <a:pPr algn="r"/>
            <a:r>
              <a:rPr lang="en-US" sz="3200" b="1" dirty="0">
                <a:ln w="12700">
                  <a:solidFill>
                    <a:schemeClr val="accent1"/>
                  </a:solidFill>
                  <a:prstDash val="solid"/>
                </a:ln>
                <a:solidFill>
                  <a:schemeClr val="bg1"/>
                </a:solidFill>
                <a:effectLst>
                  <a:outerShdw dist="38100" dir="2640000" algn="bl" rotWithShape="0">
                    <a:schemeClr val="accent1"/>
                  </a:outerShdw>
                </a:effectLst>
              </a:rPr>
              <a:t>…. the design fits the needs  </a:t>
            </a:r>
            <a:endParaRPr lang="en-US" sz="32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cxnSp>
        <p:nvCxnSpPr>
          <p:cNvPr id="15" name="Straight Connector 14">
            <a:extLst>
              <a:ext uri="{FF2B5EF4-FFF2-40B4-BE49-F238E27FC236}">
                <a16:creationId xmlns:a16="http://schemas.microsoft.com/office/drawing/2014/main" id="{CE435E06-751B-652E-A7C0-BD5A62A66C28}"/>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72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82D750-9B0C-98C4-D4FB-91C0298A2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3" y="3241431"/>
            <a:ext cx="12227169" cy="3616569"/>
          </a:xfrm>
          <a:prstGeom prst="rect">
            <a:avLst/>
          </a:prstGeom>
        </p:spPr>
      </p:pic>
      <p:sp>
        <p:nvSpPr>
          <p:cNvPr id="8" name="Flowchart: Manual Input 7">
            <a:extLst>
              <a:ext uri="{FF2B5EF4-FFF2-40B4-BE49-F238E27FC236}">
                <a16:creationId xmlns:a16="http://schemas.microsoft.com/office/drawing/2014/main" id="{719226D5-EE82-DED0-B56F-2FBF60BC5423}"/>
              </a:ext>
            </a:extLst>
          </p:cNvPr>
          <p:cNvSpPr/>
          <p:nvPr/>
        </p:nvSpPr>
        <p:spPr>
          <a:xfrm rot="10800000">
            <a:off x="14423" y="-140677"/>
            <a:ext cx="12163153" cy="5723792"/>
          </a:xfrm>
          <a:prstGeom prst="flowChartManualInput">
            <a:avLst/>
          </a:prstGeom>
          <a:solidFill>
            <a:srgbClr val="8DB6D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1.jpg">
            <a:extLst>
              <a:ext uri="{FF2B5EF4-FFF2-40B4-BE49-F238E27FC236}">
                <a16:creationId xmlns:a16="http://schemas.microsoft.com/office/drawing/2014/main" id="{788B42C6-99DD-AAD6-35AE-698C41719B37}"/>
              </a:ext>
            </a:extLst>
          </p:cNvPr>
          <p:cNvPicPr/>
          <p:nvPr/>
        </p:nvPicPr>
        <p:blipFill>
          <a:blip r:embed="rId4"/>
          <a:srcRect/>
          <a:stretch>
            <a:fillRect/>
          </a:stretch>
        </p:blipFill>
        <p:spPr>
          <a:xfrm>
            <a:off x="9288734" y="5542938"/>
            <a:ext cx="2697723" cy="1149033"/>
          </a:xfrm>
          <a:prstGeom prst="rect">
            <a:avLst/>
          </a:prstGeom>
          <a:ln/>
        </p:spPr>
      </p:pic>
      <p:sp>
        <p:nvSpPr>
          <p:cNvPr id="7" name="TextBox 6">
            <a:extLst>
              <a:ext uri="{FF2B5EF4-FFF2-40B4-BE49-F238E27FC236}">
                <a16:creationId xmlns:a16="http://schemas.microsoft.com/office/drawing/2014/main" id="{1C0BF4D4-D2C1-D51E-A2F9-5371D3A9DB37}"/>
              </a:ext>
            </a:extLst>
          </p:cNvPr>
          <p:cNvSpPr txBox="1"/>
          <p:nvPr/>
        </p:nvSpPr>
        <p:spPr>
          <a:xfrm>
            <a:off x="706705" y="1249492"/>
            <a:ext cx="10190284" cy="3693319"/>
          </a:xfrm>
          <a:prstGeom prst="rect">
            <a:avLst/>
          </a:prstGeom>
          <a:noFill/>
        </p:spPr>
        <p:txBody>
          <a:bodyPr wrap="square" rtlCol="0">
            <a:spAutoFit/>
          </a:bodyPr>
          <a:lstStyle/>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National observing systems focus on observations in the coastal scale…..get the regional scale from joint </a:t>
            </a:r>
            <a:r>
              <a:rPr lang="en-US" dirty="0" err="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programmes</a:t>
            </a:r>
            <a:endPar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endParaRPr>
          </a:p>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Use numerical models to plan and to interpret observations intelligently</a:t>
            </a:r>
          </a:p>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Merge earth observations by satellites with a cascade of buoys in the offshore, coastal and nearshore marine domains </a:t>
            </a:r>
          </a:p>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Nearshore marine ecosystem observations supported by low cost systems, continuous and adaptive observation platforms, and by planned regular ecological surveys</a:t>
            </a:r>
          </a:p>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Observations in the coastal seas are assimilated in coarser models and provide improved BCs for super HR models in the nearshore areas</a:t>
            </a:r>
          </a:p>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Physical sea conditions and circulation in the nearshore areas from primary models</a:t>
            </a:r>
          </a:p>
          <a:p>
            <a:r>
              <a:rPr lang="en-US" dirty="0">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 Process models at ultra high resolution in the nearshore areas to assess ecosystem functioning pragmatically</a:t>
            </a:r>
            <a:endParaRPr lang="en-US" dirty="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12" name="TextBox 11">
            <a:extLst>
              <a:ext uri="{FF2B5EF4-FFF2-40B4-BE49-F238E27FC236}">
                <a16:creationId xmlns:a16="http://schemas.microsoft.com/office/drawing/2014/main" id="{2F866B6D-8D88-0029-8D74-5EA2E9AEE4BF}"/>
              </a:ext>
            </a:extLst>
          </p:cNvPr>
          <p:cNvSpPr txBox="1"/>
          <p:nvPr/>
        </p:nvSpPr>
        <p:spPr>
          <a:xfrm>
            <a:off x="1033097" y="421160"/>
            <a:ext cx="7029450" cy="461665"/>
          </a:xfrm>
          <a:prstGeom prst="rect">
            <a:avLst/>
          </a:prstGeom>
          <a:noFill/>
        </p:spPr>
        <p:txBody>
          <a:bodyPr wrap="square" rtlCol="0">
            <a:spAutoFit/>
          </a:bodyPr>
          <a:lstStyle/>
          <a:p>
            <a:r>
              <a:rPr lang="en-GB" sz="2400" b="1" dirty="0"/>
              <a:t>Strategy for Marine Observations</a:t>
            </a:r>
          </a:p>
        </p:txBody>
      </p:sp>
      <p:sp>
        <p:nvSpPr>
          <p:cNvPr id="16" name="Title 1">
            <a:extLst>
              <a:ext uri="{FF2B5EF4-FFF2-40B4-BE49-F238E27FC236}">
                <a16:creationId xmlns:a16="http://schemas.microsoft.com/office/drawing/2014/main" id="{4EB260D1-00D6-7037-071F-7B51863A984A}"/>
              </a:ext>
            </a:extLst>
          </p:cNvPr>
          <p:cNvSpPr txBox="1">
            <a:spLocks/>
          </p:cNvSpPr>
          <p:nvPr/>
        </p:nvSpPr>
        <p:spPr>
          <a:xfrm rot="20893345">
            <a:off x="7465696" y="224956"/>
            <a:ext cx="4787692" cy="17551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FF0000"/>
                </a:solidFill>
                <a:latin typeface="Mistral" panose="03090702030407020403" pitchFamily="66" charset="0"/>
              </a:rPr>
              <a:t>What and How ?</a:t>
            </a:r>
          </a:p>
          <a:p>
            <a:endParaRPr lang="en-GB" b="1" dirty="0">
              <a:solidFill>
                <a:srgbClr val="FF0000"/>
              </a:solidFill>
              <a:latin typeface="Mistral" panose="03090702030407020403" pitchFamily="66" charset="0"/>
            </a:endParaRPr>
          </a:p>
        </p:txBody>
      </p:sp>
      <p:sp>
        <p:nvSpPr>
          <p:cNvPr id="18" name="Rectangle 17">
            <a:extLst>
              <a:ext uri="{FF2B5EF4-FFF2-40B4-BE49-F238E27FC236}">
                <a16:creationId xmlns:a16="http://schemas.microsoft.com/office/drawing/2014/main" id="{883CBA20-3A49-BB1A-D683-0E55955BE772}"/>
              </a:ext>
            </a:extLst>
          </p:cNvPr>
          <p:cNvSpPr/>
          <p:nvPr/>
        </p:nvSpPr>
        <p:spPr>
          <a:xfrm>
            <a:off x="208931" y="5606345"/>
            <a:ext cx="7952642" cy="1077218"/>
          </a:xfrm>
          <a:prstGeom prst="rect">
            <a:avLst/>
          </a:prstGeom>
          <a:noFill/>
        </p:spPr>
        <p:txBody>
          <a:bodyPr wrap="square" lIns="91440" tIns="45720" rIns="91440" bIns="45720">
            <a:spAutoFit/>
          </a:bodyPr>
          <a:lstStyle/>
          <a:p>
            <a:pPr algn="r"/>
            <a:r>
              <a:rPr lang="en-US" sz="3200" b="1" cap="none" spc="0" dirty="0">
                <a:ln w="12700">
                  <a:solidFill>
                    <a:schemeClr val="accent1"/>
                  </a:solidFill>
                  <a:prstDash val="solid"/>
                </a:ln>
                <a:solidFill>
                  <a:schemeClr val="bg1"/>
                </a:solidFill>
                <a:effectLst>
                  <a:outerShdw dist="38100" dir="2640000" algn="bl" rotWithShape="0">
                    <a:schemeClr val="accent1"/>
                  </a:outerShdw>
                </a:effectLst>
              </a:rPr>
              <a:t>Numerical models extrapolate       observations to view the whole perspective</a:t>
            </a:r>
          </a:p>
        </p:txBody>
      </p:sp>
      <p:cxnSp>
        <p:nvCxnSpPr>
          <p:cNvPr id="19" name="Straight Connector 18">
            <a:extLst>
              <a:ext uri="{FF2B5EF4-FFF2-40B4-BE49-F238E27FC236}">
                <a16:creationId xmlns:a16="http://schemas.microsoft.com/office/drawing/2014/main" id="{EB7B2C0D-5C86-5D83-C574-074FC591E4F4}"/>
              </a:ext>
            </a:extLst>
          </p:cNvPr>
          <p:cNvCxnSpPr/>
          <p:nvPr/>
        </p:nvCxnSpPr>
        <p:spPr>
          <a:xfrm>
            <a:off x="8352692" y="5719396"/>
            <a:ext cx="0" cy="914400"/>
          </a:xfrm>
          <a:prstGeom prst="line">
            <a:avLst/>
          </a:prstGeom>
          <a:ln w="165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9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6640" y="168856"/>
            <a:ext cx="6197600" cy="1384995"/>
          </a:xfrm>
          <a:prstGeom prst="rect">
            <a:avLst/>
          </a:prstGeom>
          <a:noFill/>
        </p:spPr>
        <p:txBody>
          <a:bodyPr wrap="square" rtlCol="0">
            <a:spAutoFit/>
          </a:bodyPr>
          <a:lstStyle/>
          <a:p>
            <a:r>
              <a:rPr lang="en-GB" sz="2800" b="1" dirty="0">
                <a:solidFill>
                  <a:srgbClr val="5B9BD5">
                    <a:lumMod val="50000"/>
                  </a:srgbClr>
                </a:solidFill>
              </a:rPr>
              <a:t>RESOLVING THE COASTAL AND NEARSHORE SCALES BY INTEGRATION TO NUMERICAL MODELS</a:t>
            </a:r>
          </a:p>
        </p:txBody>
      </p:sp>
      <p:pic>
        <p:nvPicPr>
          <p:cNvPr id="2" name="Picture 1"/>
          <p:cNvPicPr>
            <a:picLocks noChangeAspect="1"/>
          </p:cNvPicPr>
          <p:nvPr/>
        </p:nvPicPr>
        <p:blipFill>
          <a:blip r:embed="rId3"/>
          <a:stretch>
            <a:fillRect/>
          </a:stretch>
        </p:blipFill>
        <p:spPr>
          <a:xfrm>
            <a:off x="389181" y="430466"/>
            <a:ext cx="3895238" cy="5895238"/>
          </a:xfrm>
          <a:prstGeom prst="rect">
            <a:avLst/>
          </a:prstGeom>
        </p:spPr>
      </p:pic>
      <p:sp>
        <p:nvSpPr>
          <p:cNvPr id="5" name="Curved Down Arrow 4"/>
          <p:cNvSpPr/>
          <p:nvPr/>
        </p:nvSpPr>
        <p:spPr>
          <a:xfrm rot="20712554">
            <a:off x="2466791" y="882803"/>
            <a:ext cx="3738880" cy="15036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091" y="2249539"/>
            <a:ext cx="7436379" cy="2748573"/>
          </a:xfrm>
          <a:prstGeom prst="rect">
            <a:avLst/>
          </a:prstGeom>
        </p:spPr>
      </p:pic>
      <p:sp>
        <p:nvSpPr>
          <p:cNvPr id="7" name="Rectangle 6"/>
          <p:cNvSpPr/>
          <p:nvPr/>
        </p:nvSpPr>
        <p:spPr>
          <a:xfrm rot="18275332">
            <a:off x="8959644" y="3442006"/>
            <a:ext cx="573713" cy="397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p:cNvPicPr>
            <a:picLocks noChangeAspect="1"/>
          </p:cNvPicPr>
          <p:nvPr/>
        </p:nvPicPr>
        <p:blipFill>
          <a:blip r:embed="rId5"/>
          <a:stretch>
            <a:fillRect/>
          </a:stretch>
        </p:blipFill>
        <p:spPr>
          <a:xfrm>
            <a:off x="4414952" y="2156854"/>
            <a:ext cx="7675448" cy="3888985"/>
          </a:xfrm>
          <a:prstGeom prst="rect">
            <a:avLst/>
          </a:prstGeom>
        </p:spPr>
      </p:pic>
      <p:pic>
        <p:nvPicPr>
          <p:cNvPr id="17" name="Picture 16"/>
          <p:cNvPicPr>
            <a:picLocks noChangeAspect="1"/>
          </p:cNvPicPr>
          <p:nvPr/>
        </p:nvPicPr>
        <p:blipFill>
          <a:blip r:embed="rId6"/>
          <a:stretch>
            <a:fillRect/>
          </a:stretch>
        </p:blipFill>
        <p:spPr>
          <a:xfrm>
            <a:off x="10932160" y="2838820"/>
            <a:ext cx="383710" cy="511095"/>
          </a:xfrm>
          <a:prstGeom prst="rect">
            <a:avLst/>
          </a:prstGeom>
        </p:spPr>
      </p:pic>
      <p:pic>
        <p:nvPicPr>
          <p:cNvPr id="18" name="Picture 17"/>
          <p:cNvPicPr>
            <a:picLocks noChangeAspect="1"/>
          </p:cNvPicPr>
          <p:nvPr/>
        </p:nvPicPr>
        <p:blipFill>
          <a:blip r:embed="rId6"/>
          <a:stretch>
            <a:fillRect/>
          </a:stretch>
        </p:blipFill>
        <p:spPr>
          <a:xfrm>
            <a:off x="9674462" y="4490720"/>
            <a:ext cx="188527" cy="251115"/>
          </a:xfrm>
          <a:prstGeom prst="rect">
            <a:avLst/>
          </a:prstGeom>
        </p:spPr>
      </p:pic>
      <p:pic>
        <p:nvPicPr>
          <p:cNvPr id="8" name="Picture 7"/>
          <p:cNvPicPr>
            <a:picLocks noChangeAspect="1"/>
          </p:cNvPicPr>
          <p:nvPr/>
        </p:nvPicPr>
        <p:blipFill>
          <a:blip r:embed="rId7"/>
          <a:stretch>
            <a:fillRect/>
          </a:stretch>
        </p:blipFill>
        <p:spPr>
          <a:xfrm>
            <a:off x="896835" y="212240"/>
            <a:ext cx="1027705" cy="1422403"/>
          </a:xfrm>
          <a:prstGeom prst="rect">
            <a:avLst/>
          </a:prstGeom>
        </p:spPr>
      </p:pic>
      <p:sp>
        <p:nvSpPr>
          <p:cNvPr id="9" name="Isosceles Triangle 8"/>
          <p:cNvSpPr/>
          <p:nvPr/>
        </p:nvSpPr>
        <p:spPr>
          <a:xfrm rot="20841586">
            <a:off x="1043006" y="923440"/>
            <a:ext cx="981577" cy="2426475"/>
          </a:xfrm>
          <a:prstGeom prst="triangl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p:nvPicPr>
        <p:blipFill>
          <a:blip r:embed="rId6"/>
          <a:stretch>
            <a:fillRect/>
          </a:stretch>
        </p:blipFill>
        <p:spPr>
          <a:xfrm>
            <a:off x="7426960" y="1853300"/>
            <a:ext cx="383710" cy="511095"/>
          </a:xfrm>
          <a:prstGeom prst="rect">
            <a:avLst/>
          </a:prstGeom>
        </p:spPr>
      </p:pic>
      <p:sp>
        <p:nvSpPr>
          <p:cNvPr id="10" name="TextBox 9"/>
          <p:cNvSpPr txBox="1"/>
          <p:nvPr/>
        </p:nvSpPr>
        <p:spPr>
          <a:xfrm>
            <a:off x="7810670" y="1853300"/>
            <a:ext cx="975360" cy="369332"/>
          </a:xfrm>
          <a:prstGeom prst="rect">
            <a:avLst/>
          </a:prstGeom>
          <a:noFill/>
        </p:spPr>
        <p:txBody>
          <a:bodyPr wrap="square" rtlCol="0">
            <a:spAutoFit/>
          </a:bodyPr>
          <a:lstStyle/>
          <a:p>
            <a:r>
              <a:rPr lang="en-GB" dirty="0">
                <a:solidFill>
                  <a:prstClr val="black"/>
                </a:solidFill>
              </a:rPr>
              <a:t>shelf</a:t>
            </a:r>
          </a:p>
        </p:txBody>
      </p:sp>
      <p:sp>
        <p:nvSpPr>
          <p:cNvPr id="15" name="TextBox 14"/>
          <p:cNvSpPr txBox="1"/>
          <p:nvPr/>
        </p:nvSpPr>
        <p:spPr>
          <a:xfrm>
            <a:off x="11234590" y="2737220"/>
            <a:ext cx="975360" cy="369332"/>
          </a:xfrm>
          <a:prstGeom prst="rect">
            <a:avLst/>
          </a:prstGeom>
          <a:noFill/>
        </p:spPr>
        <p:txBody>
          <a:bodyPr wrap="square" rtlCol="0">
            <a:spAutoFit/>
          </a:bodyPr>
          <a:lstStyle/>
          <a:p>
            <a:r>
              <a:rPr lang="en-GB" dirty="0">
                <a:solidFill>
                  <a:prstClr val="black"/>
                </a:solidFill>
              </a:rPr>
              <a:t>coastal</a:t>
            </a:r>
          </a:p>
        </p:txBody>
      </p:sp>
      <p:sp>
        <p:nvSpPr>
          <p:cNvPr id="19" name="TextBox 18"/>
          <p:cNvSpPr txBox="1"/>
          <p:nvPr/>
        </p:nvSpPr>
        <p:spPr>
          <a:xfrm>
            <a:off x="9514271" y="4616277"/>
            <a:ext cx="1200898" cy="369332"/>
          </a:xfrm>
          <a:prstGeom prst="rect">
            <a:avLst/>
          </a:prstGeom>
          <a:noFill/>
        </p:spPr>
        <p:txBody>
          <a:bodyPr wrap="square" rtlCol="0">
            <a:spAutoFit/>
          </a:bodyPr>
          <a:lstStyle/>
          <a:p>
            <a:r>
              <a:rPr lang="en-GB" dirty="0">
                <a:solidFill>
                  <a:prstClr val="black"/>
                </a:solidFill>
              </a:rPr>
              <a:t>nearshore</a:t>
            </a:r>
          </a:p>
        </p:txBody>
      </p:sp>
      <p:sp>
        <p:nvSpPr>
          <p:cNvPr id="14" name="Rectangle 13">
            <a:extLst>
              <a:ext uri="{FF2B5EF4-FFF2-40B4-BE49-F238E27FC236}">
                <a16:creationId xmlns:a16="http://schemas.microsoft.com/office/drawing/2014/main" id="{B76A8DA9-6A8E-739E-8D8D-72899B265288}"/>
              </a:ext>
            </a:extLst>
          </p:cNvPr>
          <p:cNvSpPr/>
          <p:nvPr/>
        </p:nvSpPr>
        <p:spPr>
          <a:xfrm>
            <a:off x="2448658" y="6501895"/>
            <a:ext cx="6768621" cy="123257"/>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200" b="1" i="1" dirty="0">
                <a:effectLst/>
                <a:latin typeface="Trebuchet MS" panose="020B0603020202020204" pitchFamily="34" charset="0"/>
                <a:ea typeface="Trebuchet MS" panose="020B0603020202020204" pitchFamily="34" charset="0"/>
                <a:cs typeface="Trebuchet MS" panose="020B0603020202020204" pitchFamily="34" charset="0"/>
              </a:rPr>
              <a:t>Aldo Drago - SHAREMED internationalisation workshop, 13</a:t>
            </a:r>
            <a:r>
              <a:rPr lang="en-GB" sz="1200" b="1" i="1" baseline="30000" dirty="0">
                <a:effectLst/>
                <a:latin typeface="Trebuchet MS" panose="020B0603020202020204" pitchFamily="34" charset="0"/>
                <a:ea typeface="Trebuchet MS" panose="020B0603020202020204" pitchFamily="34" charset="0"/>
                <a:cs typeface="Trebuchet MS" panose="020B0603020202020204" pitchFamily="34" charset="0"/>
              </a:rPr>
              <a:t>th</a:t>
            </a:r>
            <a:r>
              <a:rPr lang="en-GB" sz="1200" b="1" i="1" dirty="0">
                <a:effectLst/>
                <a:latin typeface="Trebuchet MS" panose="020B0603020202020204" pitchFamily="34" charset="0"/>
                <a:ea typeface="Trebuchet MS" panose="020B0603020202020204" pitchFamily="34" charset="0"/>
                <a:cs typeface="Trebuchet MS" panose="020B0603020202020204" pitchFamily="34" charset="0"/>
              </a:rPr>
              <a:t> / 14</a:t>
            </a:r>
            <a:r>
              <a:rPr lang="en-GB" sz="1200" b="1" i="1" baseline="30000" dirty="0">
                <a:effectLst/>
                <a:latin typeface="Trebuchet MS" panose="020B0603020202020204" pitchFamily="34" charset="0"/>
                <a:ea typeface="Trebuchet MS" panose="020B0603020202020204" pitchFamily="34" charset="0"/>
                <a:cs typeface="Trebuchet MS" panose="020B0603020202020204" pitchFamily="34" charset="0"/>
              </a:rPr>
              <a:t>th</a:t>
            </a:r>
            <a:r>
              <a:rPr lang="en-GB" sz="1200" b="1" i="1" dirty="0">
                <a:effectLst/>
                <a:latin typeface="Trebuchet MS" panose="020B0603020202020204" pitchFamily="34" charset="0"/>
                <a:ea typeface="Trebuchet MS" panose="020B0603020202020204" pitchFamily="34" charset="0"/>
                <a:cs typeface="Trebuchet MS" panose="020B0603020202020204" pitchFamily="34" charset="0"/>
              </a:rPr>
              <a:t> September 2022, MALTA</a:t>
            </a:r>
            <a:endParaRPr lang="en-GB" sz="1200" b="1" dirty="0">
              <a:effectLst/>
              <a:latin typeface="Calibri" panose="020F0502020204030204" pitchFamily="34" charset="0"/>
              <a:ea typeface="Calibri" panose="020F0502020204030204" pitchFamily="34" charset="0"/>
            </a:endParaRPr>
          </a:p>
          <a:p>
            <a:pPr algn="r">
              <a:lnSpc>
                <a:spcPct val="107000"/>
              </a:lnSpc>
              <a:spcAft>
                <a:spcPts val="800"/>
              </a:spcAft>
            </a:pPr>
            <a:r>
              <a:rPr lang="en-GB" sz="1100" dirty="0">
                <a:effectLst/>
                <a:latin typeface="Calibri" panose="020F0502020204030204" pitchFamily="34" charset="0"/>
                <a:ea typeface="Calibri" panose="020F0502020204030204" pitchFamily="34" charset="0"/>
              </a:rPr>
              <a:t> </a:t>
            </a:r>
          </a:p>
          <a:p>
            <a:pPr algn="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p:txBody>
      </p:sp>
      <p:pic>
        <p:nvPicPr>
          <p:cNvPr id="23" name="image1.jpg">
            <a:extLst>
              <a:ext uri="{FF2B5EF4-FFF2-40B4-BE49-F238E27FC236}">
                <a16:creationId xmlns:a16="http://schemas.microsoft.com/office/drawing/2014/main" id="{23A60FEB-B4B2-9FC2-3E0F-847FBB8359D7}"/>
              </a:ext>
            </a:extLst>
          </p:cNvPr>
          <p:cNvPicPr/>
          <p:nvPr/>
        </p:nvPicPr>
        <p:blipFill>
          <a:blip r:embed="rId8"/>
          <a:srcRect/>
          <a:stretch>
            <a:fillRect/>
          </a:stretch>
        </p:blipFill>
        <p:spPr>
          <a:xfrm>
            <a:off x="9288734" y="5542938"/>
            <a:ext cx="2697723" cy="1149033"/>
          </a:xfrm>
          <a:prstGeom prst="rect">
            <a:avLst/>
          </a:prstGeom>
          <a:ln/>
        </p:spPr>
      </p:pic>
    </p:spTree>
    <p:extLst>
      <p:ext uri="{BB962C8B-B14F-4D97-AF65-F5344CB8AC3E}">
        <p14:creationId xmlns:p14="http://schemas.microsoft.com/office/powerpoint/2010/main" val="9675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FDD6CC-CF59-5C0F-4028-871C055446A9}"/>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8B8A94B-5348-EE4F-CFE9-66FA3E0CA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04" y="387936"/>
            <a:ext cx="8057443" cy="5526422"/>
          </a:xfrm>
          <a:prstGeom prst="rect">
            <a:avLst/>
          </a:prstGeom>
        </p:spPr>
      </p:pic>
      <p:sp>
        <p:nvSpPr>
          <p:cNvPr id="5" name="TextBox 4">
            <a:extLst>
              <a:ext uri="{FF2B5EF4-FFF2-40B4-BE49-F238E27FC236}">
                <a16:creationId xmlns:a16="http://schemas.microsoft.com/office/drawing/2014/main" id="{F3D067EE-AFE8-DF3B-8D82-7C9CB1E19D48}"/>
              </a:ext>
            </a:extLst>
          </p:cNvPr>
          <p:cNvSpPr txBox="1"/>
          <p:nvPr/>
        </p:nvSpPr>
        <p:spPr>
          <a:xfrm>
            <a:off x="8358505" y="663818"/>
            <a:ext cx="3621013" cy="3847207"/>
          </a:xfrm>
          <a:prstGeom prst="rect">
            <a:avLst/>
          </a:prstGeom>
          <a:noFill/>
        </p:spPr>
        <p:txBody>
          <a:bodyPr wrap="square" rtlCol="0">
            <a:spAutoFit/>
          </a:bodyPr>
          <a:lstStyle/>
          <a:p>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connecting the </a:t>
            </a:r>
            <a:r>
              <a:rPr lang="en-GB" sz="1800" b="1"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scientific institutions loop </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a:t>
            </a:r>
            <a:r>
              <a:rPr lang="en-GB" sz="1600" i="1"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institutions and infrastructures focused on observations for science and research</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 with the </a:t>
            </a:r>
            <a:r>
              <a:rPr lang="en-GB" sz="1800" b="1"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responsible entities loop</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 (</a:t>
            </a:r>
            <a:r>
              <a:rPr lang="en-GB" sz="1600" i="1"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national and regional authorities and stakeholders with roles in monitoring, policy, management and security</a:t>
            </a:r>
            <a:r>
              <a:rPr lang="en-GB" sz="1800" dirty="0">
                <a:solidFill>
                  <a:srgbClr val="031B4E"/>
                </a:solidFill>
                <a:effectLst/>
                <a:latin typeface="Tahoma" panose="020B0604030504040204" pitchFamily="34" charset="0"/>
                <a:ea typeface="Tahoma" panose="020B0604030504040204" pitchFamily="34" charset="0"/>
                <a:cs typeface="Times New Roman" panose="02020603050405020304" pitchFamily="18" charset="0"/>
              </a:rPr>
              <a:t>) to share and use the same data for joint elaborations, assessments, and coherent delivery to support and address societal needs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2320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4307_56e2c2eb9d1d089ee42430cf1a5889c7mercator_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419" y="1243376"/>
            <a:ext cx="2565798"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p:cNvSpPr>
            <a:spLocks noChangeArrowheads="1"/>
          </p:cNvSpPr>
          <p:nvPr/>
        </p:nvSpPr>
        <p:spPr bwMode="auto">
          <a:xfrm rot="985203">
            <a:off x="5400540" y="3361558"/>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6" name="Oval 5"/>
          <p:cNvSpPr/>
          <p:nvPr/>
        </p:nvSpPr>
        <p:spPr>
          <a:xfrm>
            <a:off x="2845422" y="2135479"/>
            <a:ext cx="1137297" cy="1018608"/>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7" name="TextBox 6"/>
          <p:cNvSpPr txBox="1"/>
          <p:nvPr/>
        </p:nvSpPr>
        <p:spPr>
          <a:xfrm>
            <a:off x="2845422" y="2402118"/>
            <a:ext cx="1232207" cy="461665"/>
          </a:xfrm>
          <a:prstGeom prst="rect">
            <a:avLst/>
          </a:prstGeom>
          <a:noFill/>
        </p:spPr>
        <p:txBody>
          <a:bodyPr wrap="square" rtlCol="0">
            <a:spAutoFit/>
          </a:bodyPr>
          <a:lstStyle/>
          <a:p>
            <a:pPr defTabSz="685772"/>
            <a:r>
              <a:rPr lang="en-GB" sz="2400" b="1" dirty="0">
                <a:solidFill>
                  <a:prstClr val="black"/>
                </a:solidFill>
              </a:rPr>
              <a:t>CMEMS</a:t>
            </a:r>
          </a:p>
        </p:txBody>
      </p:sp>
      <p:sp>
        <p:nvSpPr>
          <p:cNvPr id="8" name="AutoShape 5"/>
          <p:cNvSpPr>
            <a:spLocks noChangeArrowheads="1"/>
          </p:cNvSpPr>
          <p:nvPr/>
        </p:nvSpPr>
        <p:spPr bwMode="auto">
          <a:xfrm rot="1881880">
            <a:off x="5521240" y="3880103"/>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9" name="AutoShape 5"/>
          <p:cNvSpPr>
            <a:spLocks noChangeArrowheads="1"/>
          </p:cNvSpPr>
          <p:nvPr/>
        </p:nvSpPr>
        <p:spPr bwMode="auto">
          <a:xfrm rot="2794165">
            <a:off x="5077391" y="4582300"/>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0" name="AutoShape 5"/>
          <p:cNvSpPr>
            <a:spLocks noChangeArrowheads="1"/>
          </p:cNvSpPr>
          <p:nvPr/>
        </p:nvSpPr>
        <p:spPr bwMode="auto">
          <a:xfrm rot="3145887">
            <a:off x="4481676" y="4600551"/>
            <a:ext cx="900147" cy="333136"/>
          </a:xfrm>
          <a:prstGeom prst="rightArrow">
            <a:avLst>
              <a:gd name="adj1" fmla="val 50000"/>
              <a:gd name="adj2" fmla="val 25000"/>
            </a:avLst>
          </a:prstGeom>
          <a:solidFill>
            <a:schemeClr val="accent6"/>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1" name="Isosceles Triangle 10"/>
          <p:cNvSpPr/>
          <p:nvPr/>
        </p:nvSpPr>
        <p:spPr>
          <a:xfrm rot="629235">
            <a:off x="4046191" y="3040263"/>
            <a:ext cx="1705359" cy="1227444"/>
          </a:xfrm>
          <a:prstGeom prst="triangle">
            <a:avLst>
              <a:gd name="adj" fmla="val 48502"/>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12" name="AutoShape 5"/>
          <p:cNvSpPr>
            <a:spLocks noChangeArrowheads="1"/>
          </p:cNvSpPr>
          <p:nvPr/>
        </p:nvSpPr>
        <p:spPr bwMode="auto">
          <a:xfrm rot="3796155">
            <a:off x="2795994" y="4034570"/>
            <a:ext cx="1683339" cy="333136"/>
          </a:xfrm>
          <a:prstGeom prst="rightArrow">
            <a:avLst>
              <a:gd name="adj1" fmla="val 50000"/>
              <a:gd name="adj2" fmla="val 25000"/>
            </a:avLst>
          </a:prstGeom>
          <a:solidFill>
            <a:schemeClr val="accent1"/>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3" name="AutoShape 5"/>
          <p:cNvSpPr>
            <a:spLocks noChangeArrowheads="1"/>
          </p:cNvSpPr>
          <p:nvPr/>
        </p:nvSpPr>
        <p:spPr bwMode="auto">
          <a:xfrm rot="236189">
            <a:off x="4529589" y="2564099"/>
            <a:ext cx="1683339" cy="351232"/>
          </a:xfrm>
          <a:prstGeom prst="rightArrow">
            <a:avLst>
              <a:gd name="adj1" fmla="val 50000"/>
              <a:gd name="adj2" fmla="val 25000"/>
            </a:avLst>
          </a:prstGeom>
          <a:solidFill>
            <a:schemeClr val="accent1"/>
          </a:solidFill>
          <a:ln w="9525">
            <a:solidFill>
              <a:schemeClr val="tx2"/>
            </a:solidFill>
            <a:miter lim="800000"/>
            <a:headEnd/>
            <a:tailEnd/>
          </a:ln>
          <a:effectLst/>
        </p:spPr>
        <p:txBody>
          <a:bodyPr wrap="none" anchor="ctr"/>
          <a:lstStyle/>
          <a:p>
            <a:pPr defTabSz="685772"/>
            <a:endParaRPr lang="en-GB" sz="1350">
              <a:solidFill>
                <a:prstClr val="black"/>
              </a:solidFill>
            </a:endParaRPr>
          </a:p>
        </p:txBody>
      </p:sp>
      <p:sp>
        <p:nvSpPr>
          <p:cNvPr id="15" name="TextBox 14"/>
          <p:cNvSpPr txBox="1"/>
          <p:nvPr/>
        </p:nvSpPr>
        <p:spPr>
          <a:xfrm rot="18744257">
            <a:off x="4067706" y="3438927"/>
            <a:ext cx="1258324" cy="553998"/>
          </a:xfrm>
          <a:prstGeom prst="rect">
            <a:avLst/>
          </a:prstGeom>
          <a:noFill/>
        </p:spPr>
        <p:txBody>
          <a:bodyPr wrap="square" rtlCol="0">
            <a:spAutoFit/>
          </a:bodyPr>
          <a:lstStyle/>
          <a:p>
            <a:pPr algn="ctr" defTabSz="685772"/>
            <a:r>
              <a:rPr lang="en-GB" sz="1500" b="1" dirty="0">
                <a:solidFill>
                  <a:prstClr val="black"/>
                </a:solidFill>
              </a:rPr>
              <a:t>Intermediate</a:t>
            </a:r>
          </a:p>
          <a:p>
            <a:pPr algn="ctr" defTabSz="685772"/>
            <a:r>
              <a:rPr lang="en-GB" sz="1500" b="1" dirty="0">
                <a:solidFill>
                  <a:prstClr val="black"/>
                </a:solidFill>
              </a:rPr>
              <a:t>Users</a:t>
            </a:r>
          </a:p>
        </p:txBody>
      </p:sp>
      <p:sp>
        <p:nvSpPr>
          <p:cNvPr id="17" name="Snip Single Corner Rectangle 16"/>
          <p:cNvSpPr/>
          <p:nvPr/>
        </p:nvSpPr>
        <p:spPr>
          <a:xfrm>
            <a:off x="6493796" y="2481970"/>
            <a:ext cx="1192238" cy="687427"/>
          </a:xfrm>
          <a:prstGeom prst="snip1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18" name="TextBox 17"/>
          <p:cNvSpPr txBox="1"/>
          <p:nvPr/>
        </p:nvSpPr>
        <p:spPr>
          <a:xfrm>
            <a:off x="6641507" y="2647647"/>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19" name="Snip Single Corner Rectangle 18"/>
          <p:cNvSpPr/>
          <p:nvPr/>
        </p:nvSpPr>
        <p:spPr>
          <a:xfrm>
            <a:off x="3442866" y="5075706"/>
            <a:ext cx="1192238" cy="687427"/>
          </a:xfrm>
          <a:prstGeom prst="snip1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0" name="TextBox 19"/>
          <p:cNvSpPr txBox="1"/>
          <p:nvPr/>
        </p:nvSpPr>
        <p:spPr>
          <a:xfrm>
            <a:off x="3590577" y="5241383"/>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21" name="Down Arrow 20"/>
          <p:cNvSpPr/>
          <p:nvPr/>
        </p:nvSpPr>
        <p:spPr>
          <a:xfrm rot="18936883">
            <a:off x="3773144" y="2951841"/>
            <a:ext cx="896815" cy="659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2" name="Snip Single Corner Rectangle 21"/>
          <p:cNvSpPr/>
          <p:nvPr/>
        </p:nvSpPr>
        <p:spPr>
          <a:xfrm>
            <a:off x="6565893" y="3777955"/>
            <a:ext cx="1192238" cy="687427"/>
          </a:xfrm>
          <a:prstGeom prst="snip1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3" name="TextBox 22"/>
          <p:cNvSpPr txBox="1"/>
          <p:nvPr/>
        </p:nvSpPr>
        <p:spPr>
          <a:xfrm>
            <a:off x="6713604" y="3943632"/>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24" name="Snip Single Corner Rectangle 23"/>
          <p:cNvSpPr/>
          <p:nvPr/>
        </p:nvSpPr>
        <p:spPr>
          <a:xfrm>
            <a:off x="5278701" y="5244513"/>
            <a:ext cx="1192238" cy="687427"/>
          </a:xfrm>
          <a:prstGeom prst="snip1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white"/>
              </a:solidFill>
            </a:endParaRPr>
          </a:p>
        </p:txBody>
      </p:sp>
      <p:sp>
        <p:nvSpPr>
          <p:cNvPr id="25" name="TextBox 24"/>
          <p:cNvSpPr txBox="1"/>
          <p:nvPr/>
        </p:nvSpPr>
        <p:spPr>
          <a:xfrm>
            <a:off x="5426412" y="5410190"/>
            <a:ext cx="928468" cy="415498"/>
          </a:xfrm>
          <a:prstGeom prst="rect">
            <a:avLst/>
          </a:prstGeom>
          <a:noFill/>
        </p:spPr>
        <p:txBody>
          <a:bodyPr wrap="square" rtlCol="0">
            <a:spAutoFit/>
          </a:bodyPr>
          <a:lstStyle/>
          <a:p>
            <a:pPr defTabSz="685772"/>
            <a:r>
              <a:rPr lang="en-GB" sz="2100" b="1" dirty="0">
                <a:solidFill>
                  <a:prstClr val="black"/>
                </a:solidFill>
              </a:rPr>
              <a:t>USERS</a:t>
            </a:r>
          </a:p>
        </p:txBody>
      </p:sp>
      <p:sp>
        <p:nvSpPr>
          <p:cNvPr id="27" name="Block Arc 26"/>
          <p:cNvSpPr/>
          <p:nvPr/>
        </p:nvSpPr>
        <p:spPr>
          <a:xfrm rot="6775626">
            <a:off x="5802277" y="3417203"/>
            <a:ext cx="3471639" cy="206705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2"/>
            <a:endParaRPr lang="en-GB" sz="1350">
              <a:solidFill>
                <a:prstClr val="black"/>
              </a:solidFill>
            </a:endParaRPr>
          </a:p>
        </p:txBody>
      </p:sp>
      <p:sp>
        <p:nvSpPr>
          <p:cNvPr id="30" name="TextBox 29"/>
          <p:cNvSpPr txBox="1"/>
          <p:nvPr/>
        </p:nvSpPr>
        <p:spPr>
          <a:xfrm rot="17546858">
            <a:off x="7227753" y="4416122"/>
            <a:ext cx="1994663" cy="415498"/>
          </a:xfrm>
          <a:prstGeom prst="rect">
            <a:avLst/>
          </a:prstGeom>
          <a:noFill/>
        </p:spPr>
        <p:txBody>
          <a:bodyPr wrap="square" rtlCol="0">
            <a:spAutoFit/>
          </a:bodyPr>
          <a:lstStyle/>
          <a:p>
            <a:pPr defTabSz="685772"/>
            <a:r>
              <a:rPr lang="en-GB" sz="2100" b="1" dirty="0">
                <a:solidFill>
                  <a:prstClr val="black"/>
                </a:solidFill>
              </a:rPr>
              <a:t>APPLICATIONS</a:t>
            </a:r>
          </a:p>
        </p:txBody>
      </p:sp>
      <p:sp>
        <p:nvSpPr>
          <p:cNvPr id="31" name="TextBox 30"/>
          <p:cNvSpPr txBox="1"/>
          <p:nvPr/>
        </p:nvSpPr>
        <p:spPr>
          <a:xfrm>
            <a:off x="5586437" y="1487065"/>
            <a:ext cx="3671668" cy="507831"/>
          </a:xfrm>
          <a:prstGeom prst="rect">
            <a:avLst/>
          </a:prstGeom>
          <a:solidFill>
            <a:schemeClr val="tx2">
              <a:lumMod val="20000"/>
              <a:lumOff val="80000"/>
            </a:schemeClr>
          </a:solidFill>
        </p:spPr>
        <p:txBody>
          <a:bodyPr wrap="square" rtlCol="0">
            <a:spAutoFit/>
          </a:bodyPr>
          <a:lstStyle/>
          <a:p>
            <a:pPr defTabSz="685772"/>
            <a:r>
              <a:rPr lang="en-GB" sz="2700" b="1" dirty="0">
                <a:solidFill>
                  <a:srgbClr val="5B9BD5">
                    <a:lumMod val="75000"/>
                    <a:lumOff val="25000"/>
                  </a:srgbClr>
                </a:solidFill>
              </a:rPr>
              <a:t>CMEMS Multiplier Effect</a:t>
            </a:r>
          </a:p>
        </p:txBody>
      </p:sp>
      <p:sp>
        <p:nvSpPr>
          <p:cNvPr id="34" name="TextBox 33"/>
          <p:cNvSpPr txBox="1"/>
          <p:nvPr/>
        </p:nvSpPr>
        <p:spPr>
          <a:xfrm>
            <a:off x="8776545" y="734783"/>
            <a:ext cx="3021600" cy="241476"/>
          </a:xfrm>
          <a:prstGeom prst="rect">
            <a:avLst/>
          </a:prstGeom>
          <a:noFill/>
        </p:spPr>
        <p:txBody>
          <a:bodyPr wrap="square" rtlCol="0">
            <a:spAutoFit/>
          </a:bodyPr>
          <a:lstStyle/>
          <a:p>
            <a:pPr defTabSz="316520"/>
            <a:r>
              <a:rPr lang="en-GB" sz="969" b="1" dirty="0" err="1">
                <a:solidFill>
                  <a:prstClr val="white"/>
                </a:solidFill>
              </a:rPr>
              <a:t>Prof.</a:t>
            </a:r>
            <a:r>
              <a:rPr lang="en-GB" sz="969" b="1" dirty="0">
                <a:solidFill>
                  <a:prstClr val="white"/>
                </a:solidFill>
              </a:rPr>
              <a:t> Aldo Drago, Course Coordinator</a:t>
            </a:r>
          </a:p>
        </p:txBody>
      </p:sp>
      <p:sp>
        <p:nvSpPr>
          <p:cNvPr id="35" name="Title 1"/>
          <p:cNvSpPr txBox="1">
            <a:spLocks/>
          </p:cNvSpPr>
          <p:nvPr/>
        </p:nvSpPr>
        <p:spPr>
          <a:xfrm>
            <a:off x="336134" y="242013"/>
            <a:ext cx="10108305" cy="841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004799"/>
                </a:solidFill>
                <a:latin typeface="Segoe UI Semibold" panose="020B0702040204020203" pitchFamily="34" charset="0"/>
                <a:cs typeface="Segoe UI Semibold" panose="020B0702040204020203" pitchFamily="34" charset="0"/>
              </a:rPr>
              <a:t>COPERNICUS Marine Core Data Platform</a:t>
            </a:r>
          </a:p>
        </p:txBody>
      </p:sp>
      <p:cxnSp>
        <p:nvCxnSpPr>
          <p:cNvPr id="36" name="Straight Connector 35"/>
          <p:cNvCxnSpPr/>
          <p:nvPr/>
        </p:nvCxnSpPr>
        <p:spPr>
          <a:xfrm>
            <a:off x="336134" y="285083"/>
            <a:ext cx="3305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95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animBg="1"/>
      <p:bldP spid="11" grpId="0" animBg="1"/>
      <p:bldP spid="12" grpId="0" animBg="1"/>
      <p:bldP spid="13" grpId="0" animBg="1"/>
      <p:bldP spid="15" grpId="0"/>
      <p:bldP spid="17" grpId="0" animBg="1"/>
      <p:bldP spid="18" grpId="0"/>
      <p:bldP spid="19" grpId="0" animBg="1"/>
      <p:bldP spid="20" grpId="0"/>
      <p:bldP spid="21" grpId="0" animBg="1"/>
      <p:bldP spid="22" grpId="0" animBg="1"/>
      <p:bldP spid="23" grpId="0"/>
      <p:bldP spid="24" grpId="0" animBg="1"/>
      <p:bldP spid="25" grpId="0"/>
      <p:bldP spid="27"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6835</TotalTime>
  <Words>3393</Words>
  <Application>Microsoft Office PowerPoint</Application>
  <PresentationFormat>Widescreen</PresentationFormat>
  <Paragraphs>246</Paragraphs>
  <Slides>17</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Arial Black</vt:lpstr>
      <vt:lpstr>Arial Unicode MS</vt:lpstr>
      <vt:lpstr>Calibri</vt:lpstr>
      <vt:lpstr>Calibri Light</vt:lpstr>
      <vt:lpstr>Mistral</vt:lpstr>
      <vt:lpstr>Montserrat Light</vt:lpstr>
      <vt:lpstr>Segoe UI</vt:lpstr>
      <vt:lpstr>Segoe UI Semibold</vt:lpstr>
      <vt:lpstr>Tahoma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national systems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Aldo Drago</dc:creator>
  <cp:lastModifiedBy>Aldo Drago</cp:lastModifiedBy>
  <cp:revision>41</cp:revision>
  <dcterms:created xsi:type="dcterms:W3CDTF">2022-09-07T20:12:19Z</dcterms:created>
  <dcterms:modified xsi:type="dcterms:W3CDTF">2022-09-13T22:30:07Z</dcterms:modified>
</cp:coreProperties>
</file>